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29" r:id="rId1"/>
  </p:sldMasterIdLst>
  <p:notesMasterIdLst>
    <p:notesMasterId r:id="rId25"/>
  </p:notesMasterIdLst>
  <p:sldIdLst>
    <p:sldId id="256" r:id="rId2"/>
    <p:sldId id="270" r:id="rId3"/>
    <p:sldId id="257" r:id="rId4"/>
    <p:sldId id="271" r:id="rId5"/>
    <p:sldId id="286" r:id="rId6"/>
    <p:sldId id="276" r:id="rId7"/>
    <p:sldId id="275" r:id="rId8"/>
    <p:sldId id="258" r:id="rId9"/>
    <p:sldId id="274" r:id="rId10"/>
    <p:sldId id="288" r:id="rId11"/>
    <p:sldId id="263" r:id="rId12"/>
    <p:sldId id="265" r:id="rId13"/>
    <p:sldId id="278" r:id="rId14"/>
    <p:sldId id="282" r:id="rId15"/>
    <p:sldId id="281" r:id="rId16"/>
    <p:sldId id="283" r:id="rId17"/>
    <p:sldId id="287" r:id="rId18"/>
    <p:sldId id="285" r:id="rId19"/>
    <p:sldId id="269" r:id="rId20"/>
    <p:sldId id="279" r:id="rId21"/>
    <p:sldId id="280" r:id="rId22"/>
    <p:sldId id="289" r:id="rId23"/>
    <p:sldId id="273"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39B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71"/>
    <p:restoredTop sz="94662"/>
  </p:normalViewPr>
  <p:slideViewPr>
    <p:cSldViewPr snapToGrid="0" snapToObjects="1" showGuides="1">
      <p:cViewPr varScale="1">
        <p:scale>
          <a:sx n="189" d="100"/>
          <a:sy n="189" d="100"/>
        </p:scale>
        <p:origin x="1608" y="176"/>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151" d="100"/>
          <a:sy n="151" d="100"/>
        </p:scale>
        <p:origin x="5688" y="192"/>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C734D-E96C-DA40-B1F7-66A20D5141FB}" type="datetimeFigureOut">
              <a:rPr lang="en-US" smtClean="0"/>
              <a:t>7/26/18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14F65-FB62-2E4B-8C55-77F3AA60D1C9}" type="slidenum">
              <a:rPr lang="en-US" smtClean="0"/>
              <a:t>‹#›</a:t>
            </a:fld>
            <a:endParaRPr lang="en-US"/>
          </a:p>
        </p:txBody>
      </p:sp>
    </p:spTree>
    <p:extLst>
      <p:ext uri="{BB962C8B-B14F-4D97-AF65-F5344CB8AC3E}">
        <p14:creationId xmlns:p14="http://schemas.microsoft.com/office/powerpoint/2010/main" val="77869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C14F65-FB62-2E4B-8C55-77F3AA60D1C9}" type="slidenum">
              <a:rPr lang="en-US" smtClean="0"/>
              <a:t>1</a:t>
            </a:fld>
            <a:endParaRPr lang="en-US"/>
          </a:p>
        </p:txBody>
      </p:sp>
    </p:spTree>
    <p:extLst>
      <p:ext uri="{BB962C8B-B14F-4D97-AF65-F5344CB8AC3E}">
        <p14:creationId xmlns:p14="http://schemas.microsoft.com/office/powerpoint/2010/main" val="538183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choosing a lab there are multiple factors to consider.  Start by thinking about why you chose your current lab and what you like and do not prefer about your current lab.  Don’t underestimate your personal needs.  Having a good quality of life will improve research productivity. It is critical for funding and your career that you pick a lab where you can grow your expertise and skill set.  If you are interested in an academic research career, it is important to pick a project that can transition into an independent line of research.  If you are interested in industry, you might want to pick a project that is highly collaborative. Last but not least, what is the lab environment like and who will actually be training you, the PI or a senor postdoctoral fellow?</a:t>
            </a:r>
          </a:p>
          <a:p>
            <a:endParaRPr lang="en-US" dirty="0"/>
          </a:p>
        </p:txBody>
      </p:sp>
      <p:sp>
        <p:nvSpPr>
          <p:cNvPr id="4" name="Slide Number Placeholder 3"/>
          <p:cNvSpPr>
            <a:spLocks noGrp="1"/>
          </p:cNvSpPr>
          <p:nvPr>
            <p:ph type="sldNum" sz="quarter" idx="10"/>
          </p:nvPr>
        </p:nvSpPr>
        <p:spPr/>
        <p:txBody>
          <a:bodyPr/>
          <a:lstStyle/>
          <a:p>
            <a:fld id="{50C14F65-FB62-2E4B-8C55-77F3AA60D1C9}" type="slidenum">
              <a:rPr lang="en-US" smtClean="0"/>
              <a:t>10</a:t>
            </a:fld>
            <a:endParaRPr lang="en-US"/>
          </a:p>
        </p:txBody>
      </p:sp>
    </p:spTree>
    <p:extLst>
      <p:ext uri="{BB962C8B-B14F-4D97-AF65-F5344CB8AC3E}">
        <p14:creationId xmlns:p14="http://schemas.microsoft.com/office/powerpoint/2010/main" val="858405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pros and cons of working for a famous PI.  Make sure it is the right fit and investigate where their lab alumni are? </a:t>
            </a:r>
          </a:p>
          <a:p>
            <a:endParaRPr lang="en-US" dirty="0"/>
          </a:p>
        </p:txBody>
      </p:sp>
      <p:sp>
        <p:nvSpPr>
          <p:cNvPr id="4" name="Slide Number Placeholder 3"/>
          <p:cNvSpPr>
            <a:spLocks noGrp="1"/>
          </p:cNvSpPr>
          <p:nvPr>
            <p:ph type="sldNum" sz="quarter" idx="10"/>
          </p:nvPr>
        </p:nvSpPr>
        <p:spPr/>
        <p:txBody>
          <a:bodyPr/>
          <a:lstStyle/>
          <a:p>
            <a:fld id="{50C14F65-FB62-2E4B-8C55-77F3AA60D1C9}" type="slidenum">
              <a:rPr lang="en-US" smtClean="0"/>
              <a:t>11</a:t>
            </a:fld>
            <a:endParaRPr lang="en-US"/>
          </a:p>
        </p:txBody>
      </p:sp>
    </p:spTree>
    <p:extLst>
      <p:ext uri="{BB962C8B-B14F-4D97-AF65-F5344CB8AC3E}">
        <p14:creationId xmlns:p14="http://schemas.microsoft.com/office/powerpoint/2010/main" val="784824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looking for positions in addition to seeking advice from your mentor and networking at conferences, search engines, scientific societies and twitter are excellent resources.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0C14F65-FB62-2E4B-8C55-77F3AA60D1C9}" type="slidenum">
              <a:rPr lang="en-US" smtClean="0"/>
              <a:t>12</a:t>
            </a:fld>
            <a:endParaRPr lang="en-US"/>
          </a:p>
        </p:txBody>
      </p:sp>
    </p:spTree>
    <p:extLst>
      <p:ext uri="{BB962C8B-B14F-4D97-AF65-F5344CB8AC3E}">
        <p14:creationId xmlns:p14="http://schemas.microsoft.com/office/powerpoint/2010/main" val="1772211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ideal scenario for contacting a PI or about a postdoc opportunity is to be introduced by your PI or faculty mentor.  Including a common contact’s name in the subject line is advised – e.g. Professor x PhD student seeking postdoc.  Faculty get 200 emails a week about postdoctoral positions, therefore your email needs to stand out.  The most important factor is to demonstrate interest in their research, why you want to work with them, what skills you can bring to their lab and where you see yourself fitting into their current body of work.  Most PIs are seeking a PhD who can problem solve and think critically. They are also seeking a PhD who has accomplished a significant body of work and can communicate why it is important to the field.  One common myth is a postdoc needs to have the skills used in the lab.  The postdoc is a training position and </a:t>
            </a:r>
            <a:r>
              <a:rPr lang="en-US" dirty="0" smtClean="0"/>
              <a:t>PIs do not expect you to have all the skills required for the proposed project.  They are more than willing to train you.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0C14F65-FB62-2E4B-8C55-77F3AA60D1C9}" type="slidenum">
              <a:rPr lang="en-US" smtClean="0"/>
              <a:t>13</a:t>
            </a:fld>
            <a:endParaRPr lang="en-US"/>
          </a:p>
        </p:txBody>
      </p:sp>
    </p:spTree>
    <p:extLst>
      <p:ext uri="{BB962C8B-B14F-4D97-AF65-F5344CB8AC3E}">
        <p14:creationId xmlns:p14="http://schemas.microsoft.com/office/powerpoint/2010/main" val="1553959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best advice for your interview if to prepare and practice. Interviewing is a skill therefore if you have multiple interviews, schedule the interview you are least interested in first and the interview you are most interested in last. </a:t>
            </a:r>
          </a:p>
          <a:p>
            <a:endParaRPr lang="en-US" dirty="0"/>
          </a:p>
        </p:txBody>
      </p:sp>
      <p:sp>
        <p:nvSpPr>
          <p:cNvPr id="4" name="Slide Number Placeholder 3"/>
          <p:cNvSpPr>
            <a:spLocks noGrp="1"/>
          </p:cNvSpPr>
          <p:nvPr>
            <p:ph type="sldNum" sz="quarter" idx="10"/>
          </p:nvPr>
        </p:nvSpPr>
        <p:spPr/>
        <p:txBody>
          <a:bodyPr/>
          <a:lstStyle/>
          <a:p>
            <a:fld id="{50C14F65-FB62-2E4B-8C55-77F3AA60D1C9}" type="slidenum">
              <a:rPr lang="en-US" smtClean="0"/>
              <a:t>14</a:t>
            </a:fld>
            <a:endParaRPr lang="en-US"/>
          </a:p>
        </p:txBody>
      </p:sp>
    </p:spTree>
    <p:extLst>
      <p:ext uri="{BB962C8B-B14F-4D97-AF65-F5344CB8AC3E}">
        <p14:creationId xmlns:p14="http://schemas.microsoft.com/office/powerpoint/2010/main" val="1462395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interview will include conversations with the lab members, a one on one with the PI, a presentation on your research and potentially meetings with other faculty or researchers.  Everyone, even the assistant who arranged your travel, can have a voice in the hiring decision.  Engage respectfully and professionally at all points along the interview process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50C14F65-FB62-2E4B-8C55-77F3AA60D1C9}" type="slidenum">
              <a:rPr lang="en-US" smtClean="0"/>
              <a:t>15</a:t>
            </a:fld>
            <a:endParaRPr lang="en-US"/>
          </a:p>
        </p:txBody>
      </p:sp>
    </p:spTree>
    <p:extLst>
      <p:ext uri="{BB962C8B-B14F-4D97-AF65-F5344CB8AC3E}">
        <p14:creationId xmlns:p14="http://schemas.microsoft.com/office/powerpoint/2010/main" val="1675461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is a list of some questions to answer for each lab.  If you are interviewing at multiple labs, I suggest you start a spreadsheet or rubric that defines and prioritizes what you are seeking.  This can help take the emotion out of the process.</a:t>
            </a:r>
          </a:p>
          <a:p>
            <a:endParaRPr lang="en-US" dirty="0"/>
          </a:p>
        </p:txBody>
      </p:sp>
      <p:sp>
        <p:nvSpPr>
          <p:cNvPr id="4" name="Slide Number Placeholder 3"/>
          <p:cNvSpPr>
            <a:spLocks noGrp="1"/>
          </p:cNvSpPr>
          <p:nvPr>
            <p:ph type="sldNum" sz="quarter" idx="10"/>
          </p:nvPr>
        </p:nvSpPr>
        <p:spPr/>
        <p:txBody>
          <a:bodyPr/>
          <a:lstStyle/>
          <a:p>
            <a:fld id="{50C14F65-FB62-2E4B-8C55-77F3AA60D1C9}" type="slidenum">
              <a:rPr lang="en-US" smtClean="0"/>
              <a:t>16</a:t>
            </a:fld>
            <a:endParaRPr lang="en-US"/>
          </a:p>
        </p:txBody>
      </p:sp>
    </p:spTree>
    <p:extLst>
      <p:ext uri="{BB962C8B-B14F-4D97-AF65-F5344CB8AC3E}">
        <p14:creationId xmlns:p14="http://schemas.microsoft.com/office/powerpoint/2010/main" val="1681464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a nice quote about what to look for in a postdoc mentor.  What is important to you?</a:t>
            </a:r>
          </a:p>
          <a:p>
            <a:endParaRPr lang="en-US" dirty="0"/>
          </a:p>
        </p:txBody>
      </p:sp>
      <p:sp>
        <p:nvSpPr>
          <p:cNvPr id="4" name="Slide Number Placeholder 3"/>
          <p:cNvSpPr>
            <a:spLocks noGrp="1"/>
          </p:cNvSpPr>
          <p:nvPr>
            <p:ph type="sldNum" sz="quarter" idx="10"/>
          </p:nvPr>
        </p:nvSpPr>
        <p:spPr/>
        <p:txBody>
          <a:bodyPr/>
          <a:lstStyle/>
          <a:p>
            <a:fld id="{50C14F65-FB62-2E4B-8C55-77F3AA60D1C9}" type="slidenum">
              <a:rPr lang="en-US" smtClean="0"/>
              <a:t>17</a:t>
            </a:fld>
            <a:endParaRPr lang="en-US"/>
          </a:p>
        </p:txBody>
      </p:sp>
    </p:spTree>
    <p:extLst>
      <p:ext uri="{BB962C8B-B14F-4D97-AF65-F5344CB8AC3E}">
        <p14:creationId xmlns:p14="http://schemas.microsoft.com/office/powerpoint/2010/main" val="1637784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 all postdocs pay the same salary or provide the same benefits.  Pay and benefits can vary within the same institution.  Industry and many specialized fellowships offer salaries between $70K and $90K depending upon experience and cost of living.  You can search actual self-reported salaries of postdocs across the county using this website.  You can negotiate postdoc salary and benefits. The PI may not be able to offer any additional salary or benefits, but you can ask, especially if you have multiple offers.  If not salary, you can negotiate travel funds.</a:t>
            </a:r>
          </a:p>
          <a:p>
            <a:endParaRPr lang="en-US" dirty="0"/>
          </a:p>
        </p:txBody>
      </p:sp>
      <p:sp>
        <p:nvSpPr>
          <p:cNvPr id="4" name="Slide Number Placeholder 3"/>
          <p:cNvSpPr>
            <a:spLocks noGrp="1"/>
          </p:cNvSpPr>
          <p:nvPr>
            <p:ph type="sldNum" sz="quarter" idx="10"/>
          </p:nvPr>
        </p:nvSpPr>
        <p:spPr/>
        <p:txBody>
          <a:bodyPr/>
          <a:lstStyle/>
          <a:p>
            <a:fld id="{ACEE533C-EA97-3F4D-8FC7-A7AFC9E67458}" type="slidenum">
              <a:rPr lang="en-US" smtClean="0"/>
              <a:t>18</a:t>
            </a:fld>
            <a:endParaRPr lang="en-US"/>
          </a:p>
        </p:txBody>
      </p:sp>
    </p:spTree>
    <p:extLst>
      <p:ext uri="{BB962C8B-B14F-4D97-AF65-F5344CB8AC3E}">
        <p14:creationId xmlns:p14="http://schemas.microsoft.com/office/powerpoint/2010/main" val="703791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get a lot of questions about industry postdocs.  Can you transition back into academia after an industry postdoc?  Does an industry postdoc guarantee you a job at that company? Will I be able to publish?   The answers depend on what company that your postdoc is at.  The Novartis postdoc program is designed to prepare you for academia in the hopes you will be a future collaborator.  Janssen is seeking to recruit permanent talent from their postdoc program.  It is always advisable to review the career outcomes of any postdoc program.   If you are interested in publishing and keeping the door open for an academic position, it is better to postdoc at a larger company with a well-established postdoc program.  If you know you are interested in a career in industry, you can gain more skills or wear more hats at a smaller company, especially a start-up. </a:t>
            </a:r>
          </a:p>
          <a:p>
            <a:endParaRPr lang="en-US" dirty="0"/>
          </a:p>
        </p:txBody>
      </p:sp>
      <p:sp>
        <p:nvSpPr>
          <p:cNvPr id="4" name="Slide Number Placeholder 3"/>
          <p:cNvSpPr>
            <a:spLocks noGrp="1"/>
          </p:cNvSpPr>
          <p:nvPr>
            <p:ph type="sldNum" sz="quarter" idx="10"/>
          </p:nvPr>
        </p:nvSpPr>
        <p:spPr/>
        <p:txBody>
          <a:bodyPr/>
          <a:lstStyle/>
          <a:p>
            <a:fld id="{50C14F65-FB62-2E4B-8C55-77F3AA60D1C9}" type="slidenum">
              <a:rPr lang="en-US" smtClean="0"/>
              <a:t>19</a:t>
            </a:fld>
            <a:endParaRPr lang="en-US"/>
          </a:p>
        </p:txBody>
      </p:sp>
    </p:spTree>
    <p:extLst>
      <p:ext uri="{BB962C8B-B14F-4D97-AF65-F5344CB8AC3E}">
        <p14:creationId xmlns:p14="http://schemas.microsoft.com/office/powerpoint/2010/main" val="854912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Deciding whether or not to do a postdoc and where to do a postdoc is a critical decision in your career path. This decision should be done thoughtfully.  It should be a well-informed decision.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Dr. Jeremy Reiter summed it up nicely by stating: </a:t>
            </a:r>
          </a:p>
          <a:p>
            <a:endParaRPr lang="en-US" dirty="0"/>
          </a:p>
        </p:txBody>
      </p:sp>
      <p:sp>
        <p:nvSpPr>
          <p:cNvPr id="4" name="Slide Number Placeholder 3"/>
          <p:cNvSpPr>
            <a:spLocks noGrp="1"/>
          </p:cNvSpPr>
          <p:nvPr>
            <p:ph type="sldNum" sz="quarter" idx="10"/>
          </p:nvPr>
        </p:nvSpPr>
        <p:spPr/>
        <p:txBody>
          <a:bodyPr/>
          <a:lstStyle/>
          <a:p>
            <a:fld id="{50C14F65-FB62-2E4B-8C55-77F3AA60D1C9}" type="slidenum">
              <a:rPr lang="en-US" smtClean="0"/>
              <a:t>2</a:t>
            </a:fld>
            <a:endParaRPr lang="en-US"/>
          </a:p>
        </p:txBody>
      </p:sp>
    </p:spTree>
    <p:extLst>
      <p:ext uri="{BB962C8B-B14F-4D97-AF65-F5344CB8AC3E}">
        <p14:creationId xmlns:p14="http://schemas.microsoft.com/office/powerpoint/2010/main" val="1553721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is a list of some companies that offer postdoctoral positions.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0C14F65-FB62-2E4B-8C55-77F3AA60D1C9}" type="slidenum">
              <a:rPr lang="en-US" smtClean="0"/>
              <a:t>20</a:t>
            </a:fld>
            <a:endParaRPr lang="en-US"/>
          </a:p>
        </p:txBody>
      </p:sp>
    </p:spTree>
    <p:extLst>
      <p:ext uri="{BB962C8B-B14F-4D97-AF65-F5344CB8AC3E}">
        <p14:creationId xmlns:p14="http://schemas.microsoft.com/office/powerpoint/2010/main" val="755290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is a list of non-degrees granting institutions that offer postdoctoral positions.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0C14F65-FB62-2E4B-8C55-77F3AA60D1C9}" type="slidenum">
              <a:rPr lang="en-US" smtClean="0"/>
              <a:t>21</a:t>
            </a:fld>
            <a:endParaRPr lang="en-US"/>
          </a:p>
        </p:txBody>
      </p:sp>
    </p:spTree>
    <p:extLst>
      <p:ext uri="{BB962C8B-B14F-4D97-AF65-F5344CB8AC3E}">
        <p14:creationId xmlns:p14="http://schemas.microsoft.com/office/powerpoint/2010/main" val="387848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and more specialized postdoctoral</a:t>
            </a:r>
            <a:r>
              <a:rPr lang="en-US" baseline="0" dirty="0" smtClean="0"/>
              <a:t> fellowship are being created that help PhD transition into non academic careers.  </a:t>
            </a:r>
            <a:endParaRPr lang="en-US" dirty="0"/>
          </a:p>
        </p:txBody>
      </p:sp>
      <p:sp>
        <p:nvSpPr>
          <p:cNvPr id="4" name="Slide Number Placeholder 3"/>
          <p:cNvSpPr>
            <a:spLocks noGrp="1"/>
          </p:cNvSpPr>
          <p:nvPr>
            <p:ph type="sldNum" sz="quarter" idx="10"/>
          </p:nvPr>
        </p:nvSpPr>
        <p:spPr/>
        <p:txBody>
          <a:bodyPr/>
          <a:lstStyle/>
          <a:p>
            <a:fld id="{50C14F65-FB62-2E4B-8C55-77F3AA60D1C9}" type="slidenum">
              <a:rPr lang="en-US" smtClean="0"/>
              <a:t>22</a:t>
            </a:fld>
            <a:endParaRPr lang="en-US"/>
          </a:p>
        </p:txBody>
      </p:sp>
    </p:spTree>
    <p:extLst>
      <p:ext uri="{BB962C8B-B14F-4D97-AF65-F5344CB8AC3E}">
        <p14:creationId xmlns:p14="http://schemas.microsoft.com/office/powerpoint/2010/main" val="338214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Last but not least – here are some excellent tips from the National Postdoc Association on developing an independent line of research.  This is critical for landing an academic position.  Hand in Hand with this advice is to have an IDP or Individual Development Plan that outlines publication, funding, professional development, and career goals that you and your new mentor review annually.</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50C14F65-FB62-2E4B-8C55-77F3AA60D1C9}" type="slidenum">
              <a:rPr lang="en-US" smtClean="0"/>
              <a:t>23</a:t>
            </a:fld>
            <a:endParaRPr lang="en-US"/>
          </a:p>
        </p:txBody>
      </p:sp>
    </p:spTree>
    <p:extLst>
      <p:ext uri="{BB962C8B-B14F-4D97-AF65-F5344CB8AC3E}">
        <p14:creationId xmlns:p14="http://schemas.microsoft.com/office/powerpoint/2010/main" val="950517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should you start looking for a postdoc?  A good rule of thumb is 1 year before you hope to start your new postdoc position.  Highly desirable labs may have a one to two year waiting period depending on size limitations and funding.  Government postdocs may have long higher processes and timing may depend on their annual budget cycle.   The worst scenario is to start too late which could limit your options. It is also important not to start applying before you have submitted a publication and have a body of research to share. With that said, it is never too early to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start thinking about what research topic, field, institution, country, lab you may want to investigate for postdoc opportunities.</a:t>
            </a:r>
          </a:p>
          <a:p>
            <a:endParaRPr lang="en-US" dirty="0"/>
          </a:p>
        </p:txBody>
      </p:sp>
      <p:sp>
        <p:nvSpPr>
          <p:cNvPr id="4" name="Slide Number Placeholder 3"/>
          <p:cNvSpPr>
            <a:spLocks noGrp="1"/>
          </p:cNvSpPr>
          <p:nvPr>
            <p:ph type="sldNum" sz="quarter" idx="10"/>
          </p:nvPr>
        </p:nvSpPr>
        <p:spPr/>
        <p:txBody>
          <a:bodyPr/>
          <a:lstStyle/>
          <a:p>
            <a:fld id="{50C14F65-FB62-2E4B-8C55-77F3AA60D1C9}" type="slidenum">
              <a:rPr lang="en-US" smtClean="0"/>
              <a:t>3</a:t>
            </a:fld>
            <a:endParaRPr lang="en-US"/>
          </a:p>
        </p:txBody>
      </p:sp>
    </p:spTree>
    <p:extLst>
      <p:ext uri="{BB962C8B-B14F-4D97-AF65-F5344CB8AC3E}">
        <p14:creationId xmlns:p14="http://schemas.microsoft.com/office/powerpoint/2010/main" val="2142695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key message is to plan ahead. Thinking about your next career step in the midst of finishing up papers or defending your thesis is not the best timing and can lead to more stress and poor decisions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50C14F65-FB62-2E4B-8C55-77F3AA60D1C9}" type="slidenum">
              <a:rPr lang="en-US" smtClean="0"/>
              <a:t>4</a:t>
            </a:fld>
            <a:endParaRPr lang="en-US"/>
          </a:p>
        </p:txBody>
      </p:sp>
    </p:spTree>
    <p:extLst>
      <p:ext uri="{BB962C8B-B14F-4D97-AF65-F5344CB8AC3E}">
        <p14:creationId xmlns:p14="http://schemas.microsoft.com/office/powerpoint/2010/main" val="1135975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you are viewing this presentation and are less than six months away from graduating and have not yet thought about your next career step or where you would want to do a postdoc, an excellent opportunity is to do an internship in industry, technology, patent law or science policy and communication after your defense but before you officially graduate. Internship experiences can build skills relevant to both academic and nonacademic careers and allow time for a more intentional postdoc search after the stress of completing your dissertation is over. Internships can also provide insights into whether you want to enter the job market and skip the postdoc or what career you might enjoy after completing your postdoc. </a:t>
            </a:r>
          </a:p>
          <a:p>
            <a:endParaRPr lang="en-US" dirty="0"/>
          </a:p>
        </p:txBody>
      </p:sp>
      <p:sp>
        <p:nvSpPr>
          <p:cNvPr id="4" name="Slide Number Placeholder 3"/>
          <p:cNvSpPr>
            <a:spLocks noGrp="1"/>
          </p:cNvSpPr>
          <p:nvPr>
            <p:ph type="sldNum" sz="quarter" idx="10"/>
          </p:nvPr>
        </p:nvSpPr>
        <p:spPr/>
        <p:txBody>
          <a:bodyPr/>
          <a:lstStyle/>
          <a:p>
            <a:fld id="{ACEE533C-EA97-3F4D-8FC7-A7AFC9E67458}" type="slidenum">
              <a:rPr lang="en-US" smtClean="0"/>
              <a:t>5</a:t>
            </a:fld>
            <a:endParaRPr lang="en-US"/>
          </a:p>
        </p:txBody>
      </p:sp>
    </p:spTree>
    <p:extLst>
      <p:ext uri="{BB962C8B-B14F-4D97-AF65-F5344CB8AC3E}">
        <p14:creationId xmlns:p14="http://schemas.microsoft.com/office/powerpoint/2010/main" val="1216070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recommendation is to engage fully in any interviews for new postdoctoral fellows for your lab or your department.  Pay attention to how they answered interview questions and what questions your PI and your colleagues are asking.  What aspects of their research presentation helped them stand out as a candidate and what parts could be improved.  Engage in conversations with your PI and other faculty mentors about how they choose which postdocs to interview and what factors influence their decision on which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candidate to hire.</a:t>
            </a:r>
          </a:p>
          <a:p>
            <a:endParaRPr lang="en-US" dirty="0"/>
          </a:p>
        </p:txBody>
      </p:sp>
      <p:sp>
        <p:nvSpPr>
          <p:cNvPr id="4" name="Slide Number Placeholder 3"/>
          <p:cNvSpPr>
            <a:spLocks noGrp="1"/>
          </p:cNvSpPr>
          <p:nvPr>
            <p:ph type="sldNum" sz="quarter" idx="10"/>
          </p:nvPr>
        </p:nvSpPr>
        <p:spPr/>
        <p:txBody>
          <a:bodyPr/>
          <a:lstStyle/>
          <a:p>
            <a:fld id="{50C14F65-FB62-2E4B-8C55-77F3AA60D1C9}" type="slidenum">
              <a:rPr lang="en-US" smtClean="0"/>
              <a:t>6</a:t>
            </a:fld>
            <a:endParaRPr lang="en-US"/>
          </a:p>
        </p:txBody>
      </p:sp>
    </p:spTree>
    <p:extLst>
      <p:ext uri="{BB962C8B-B14F-4D97-AF65-F5344CB8AC3E}">
        <p14:creationId xmlns:p14="http://schemas.microsoft.com/office/powerpoint/2010/main" val="723248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first step is to develop a list of PIs you might want to postdoc with.  Ask your PI and other faculty mentors for recommendations.  See which names keep popping up.  Networking with seminar speakers who visit campus, not just about their research but also about their institution, may open doors.  Attending conferences during the last year of your PhD is critical for promoting your science and meeting potential Postdoc mentors. Observe how PIs engage with other scientists and also how they interact with their current lab members.  Are they introducing their trainees to other scientists?  Conferences are also a great opportunity to ask lab members who work for a potential PI questions about their research and interaction with their mentor.  If you are interested in a government organization or a industry postdoc program, you can reach out to the Director of the Postdoctoral Fellows program and seek input about PIs working in your area of research and names of Postdocs you can conduct informational interviews with to find out more about the postdoc culture at that company or organization. </a:t>
            </a:r>
          </a:p>
          <a:p>
            <a:endParaRPr lang="en-US" dirty="0"/>
          </a:p>
        </p:txBody>
      </p:sp>
      <p:sp>
        <p:nvSpPr>
          <p:cNvPr id="4" name="Slide Number Placeholder 3"/>
          <p:cNvSpPr>
            <a:spLocks noGrp="1"/>
          </p:cNvSpPr>
          <p:nvPr>
            <p:ph type="sldNum" sz="quarter" idx="10"/>
          </p:nvPr>
        </p:nvSpPr>
        <p:spPr/>
        <p:txBody>
          <a:bodyPr/>
          <a:lstStyle/>
          <a:p>
            <a:fld id="{50C14F65-FB62-2E4B-8C55-77F3AA60D1C9}" type="slidenum">
              <a:rPr lang="en-US" smtClean="0"/>
              <a:t>7</a:t>
            </a:fld>
            <a:endParaRPr lang="en-US"/>
          </a:p>
        </p:txBody>
      </p:sp>
    </p:spTree>
    <p:extLst>
      <p:ext uri="{BB962C8B-B14F-4D97-AF65-F5344CB8AC3E}">
        <p14:creationId xmlns:p14="http://schemas.microsoft.com/office/powerpoint/2010/main" val="259134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is advisable to think about your career goal when selecting a postdoc.  If you know you want an academic research career it will be critical to identify a project that will yield independent research and join a lab with an excellent history of publication productivity and alumni who have transitioned into academic positions.  Finding a mentor who will support your funding applications, especially a K Award is advised. If you are interested in an academic teaching position you will want to select a model organism or research area that is affordable and easy to engage undergraduates into your research program.  If you are interested in biotech, seek out a translational project with industry relevant skills.  Look through job ads to identify what the HOT techniques and skills are at the companies you are interested in working with. Seek a PI with industry ties whether they have started their own company, serve on an industry advisory board or have collaborations with industry partners.  Selecting a city in or near a biotech hub is also advised.  This will allow ample networking opportunities with industry professionals.  If you are undecided about your future career, select an institution with a robust career and professional development program.</a:t>
            </a:r>
          </a:p>
          <a:p>
            <a:endParaRPr lang="en-US" dirty="0"/>
          </a:p>
        </p:txBody>
      </p:sp>
      <p:sp>
        <p:nvSpPr>
          <p:cNvPr id="4" name="Slide Number Placeholder 3"/>
          <p:cNvSpPr>
            <a:spLocks noGrp="1"/>
          </p:cNvSpPr>
          <p:nvPr>
            <p:ph type="sldNum" sz="quarter" idx="10"/>
          </p:nvPr>
        </p:nvSpPr>
        <p:spPr/>
        <p:txBody>
          <a:bodyPr/>
          <a:lstStyle/>
          <a:p>
            <a:fld id="{50C14F65-FB62-2E4B-8C55-77F3AA60D1C9}" type="slidenum">
              <a:rPr lang="en-US" smtClean="0"/>
              <a:t>8</a:t>
            </a:fld>
            <a:endParaRPr lang="en-US" dirty="0"/>
          </a:p>
        </p:txBody>
      </p:sp>
    </p:spTree>
    <p:extLst>
      <p:ext uri="{BB962C8B-B14F-4D97-AF65-F5344CB8AC3E}">
        <p14:creationId xmlns:p14="http://schemas.microsoft.com/office/powerpoint/2010/main" val="271103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is also important to think about what you need to achieve in your postdoc.  Do you need to publish, demonstrate ability to get funding or gain teaching experience?</a:t>
            </a:r>
          </a:p>
          <a:p>
            <a:endParaRPr lang="en-US" dirty="0"/>
          </a:p>
        </p:txBody>
      </p:sp>
      <p:sp>
        <p:nvSpPr>
          <p:cNvPr id="4" name="Slide Number Placeholder 3"/>
          <p:cNvSpPr>
            <a:spLocks noGrp="1"/>
          </p:cNvSpPr>
          <p:nvPr>
            <p:ph type="sldNum" sz="quarter" idx="10"/>
          </p:nvPr>
        </p:nvSpPr>
        <p:spPr/>
        <p:txBody>
          <a:bodyPr/>
          <a:lstStyle/>
          <a:p>
            <a:fld id="{50C14F65-FB62-2E4B-8C55-77F3AA60D1C9}" type="slidenum">
              <a:rPr lang="en-US" smtClean="0"/>
              <a:t>9</a:t>
            </a:fld>
            <a:endParaRPr lang="en-US"/>
          </a:p>
        </p:txBody>
      </p:sp>
    </p:spTree>
    <p:extLst>
      <p:ext uri="{BB962C8B-B14F-4D97-AF65-F5344CB8AC3E}">
        <p14:creationId xmlns:p14="http://schemas.microsoft.com/office/powerpoint/2010/main" val="959650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9B61B7-7221-E449-B201-F971B49212C7}" type="datetimeFigureOut">
              <a:rPr lang="en-US" smtClean="0"/>
              <a:t>7/26/18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extLst>
      <p:ext uri="{BB962C8B-B14F-4D97-AF65-F5344CB8AC3E}">
        <p14:creationId xmlns:p14="http://schemas.microsoft.com/office/powerpoint/2010/main" val="971346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B61B7-7221-E449-B201-F971B49212C7}" type="datetimeFigureOut">
              <a:rPr lang="en-US" smtClean="0"/>
              <a:t>7/26/18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A9F82-FE0F-5A43-8459-0A38B350D568}" type="slidenum">
              <a:rPr lang="en-US" smtClean="0"/>
              <a:t>‹#›</a:t>
            </a:fld>
            <a:endParaRPr lang="en-US"/>
          </a:p>
        </p:txBody>
      </p:sp>
    </p:spTree>
    <p:extLst>
      <p:ext uri="{BB962C8B-B14F-4D97-AF65-F5344CB8AC3E}">
        <p14:creationId xmlns:p14="http://schemas.microsoft.com/office/powerpoint/2010/main" val="1884329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B61B7-7221-E449-B201-F971B49212C7}" type="datetimeFigureOut">
              <a:rPr lang="en-US" smtClean="0"/>
              <a:t>7/26/18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A9F82-FE0F-5A43-8459-0A38B350D568}" type="slidenum">
              <a:rPr lang="en-US" smtClean="0"/>
              <a:t>‹#›</a:t>
            </a:fld>
            <a:endParaRPr lang="en-US"/>
          </a:p>
        </p:txBody>
      </p:sp>
    </p:spTree>
    <p:extLst>
      <p:ext uri="{BB962C8B-B14F-4D97-AF65-F5344CB8AC3E}">
        <p14:creationId xmlns:p14="http://schemas.microsoft.com/office/powerpoint/2010/main" val="3835415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9B61B7-7221-E449-B201-F971B49212C7}" type="datetimeFigureOut">
              <a:rPr lang="en-US" smtClean="0"/>
              <a:t>7/26/18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A9F82-FE0F-5A43-8459-0A38B350D568}" type="slidenum">
              <a:rPr lang="en-US" smtClean="0"/>
              <a:t>‹#›</a:t>
            </a:fld>
            <a:endParaRPr lang="en-US"/>
          </a:p>
        </p:txBody>
      </p:sp>
    </p:spTree>
    <p:extLst>
      <p:ext uri="{BB962C8B-B14F-4D97-AF65-F5344CB8AC3E}">
        <p14:creationId xmlns:p14="http://schemas.microsoft.com/office/powerpoint/2010/main" val="2825221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9B61B7-7221-E449-B201-F971B49212C7}" type="datetimeFigureOut">
              <a:rPr lang="en-US" smtClean="0"/>
              <a:t>7/26/18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BA9F82-FE0F-5A43-8459-0A38B350D568}" type="slidenum">
              <a:rPr lang="en-US" smtClean="0"/>
              <a:t>‹#›</a:t>
            </a:fld>
            <a:endParaRPr lang="en-US"/>
          </a:p>
        </p:txBody>
      </p:sp>
    </p:spTree>
    <p:extLst>
      <p:ext uri="{BB962C8B-B14F-4D97-AF65-F5344CB8AC3E}">
        <p14:creationId xmlns:p14="http://schemas.microsoft.com/office/powerpoint/2010/main" val="2977346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9B61B7-7221-E449-B201-F971B49212C7}" type="datetimeFigureOut">
              <a:rPr lang="en-US" smtClean="0"/>
              <a:t>7/26/18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A9F82-FE0F-5A43-8459-0A38B350D568}" type="slidenum">
              <a:rPr lang="en-US" smtClean="0"/>
              <a:t>‹#›</a:t>
            </a:fld>
            <a:endParaRPr lang="en-US"/>
          </a:p>
        </p:txBody>
      </p:sp>
    </p:spTree>
    <p:extLst>
      <p:ext uri="{BB962C8B-B14F-4D97-AF65-F5344CB8AC3E}">
        <p14:creationId xmlns:p14="http://schemas.microsoft.com/office/powerpoint/2010/main" val="1204895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9B61B7-7221-E449-B201-F971B49212C7}" type="datetimeFigureOut">
              <a:rPr lang="en-US" smtClean="0"/>
              <a:t>7/26/18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BA9F82-FE0F-5A43-8459-0A38B350D568}" type="slidenum">
              <a:rPr lang="en-US" smtClean="0"/>
              <a:t>‹#›</a:t>
            </a:fld>
            <a:endParaRPr lang="en-US"/>
          </a:p>
        </p:txBody>
      </p:sp>
    </p:spTree>
    <p:extLst>
      <p:ext uri="{BB962C8B-B14F-4D97-AF65-F5344CB8AC3E}">
        <p14:creationId xmlns:p14="http://schemas.microsoft.com/office/powerpoint/2010/main" val="569008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9B61B7-7221-E449-B201-F971B49212C7}" type="datetimeFigureOut">
              <a:rPr lang="en-US" smtClean="0"/>
              <a:t>7/26/18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BA9F82-FE0F-5A43-8459-0A38B350D568}" type="slidenum">
              <a:rPr lang="en-US" smtClean="0"/>
              <a:t>‹#›</a:t>
            </a:fld>
            <a:endParaRPr lang="en-US"/>
          </a:p>
        </p:txBody>
      </p:sp>
    </p:spTree>
    <p:extLst>
      <p:ext uri="{BB962C8B-B14F-4D97-AF65-F5344CB8AC3E}">
        <p14:creationId xmlns:p14="http://schemas.microsoft.com/office/powerpoint/2010/main" val="3885583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B61B7-7221-E449-B201-F971B49212C7}" type="datetimeFigureOut">
              <a:rPr lang="en-US" smtClean="0"/>
              <a:t>7/26/18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BA9F82-FE0F-5A43-8459-0A38B350D568}" type="slidenum">
              <a:rPr lang="en-US" smtClean="0"/>
              <a:t>‹#›</a:t>
            </a:fld>
            <a:endParaRPr lang="en-US"/>
          </a:p>
        </p:txBody>
      </p:sp>
    </p:spTree>
    <p:extLst>
      <p:ext uri="{BB962C8B-B14F-4D97-AF65-F5344CB8AC3E}">
        <p14:creationId xmlns:p14="http://schemas.microsoft.com/office/powerpoint/2010/main" val="3969606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9B61B7-7221-E449-B201-F971B49212C7}" type="datetimeFigureOut">
              <a:rPr lang="en-US" smtClean="0"/>
              <a:t>7/26/18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A9F82-FE0F-5A43-8459-0A38B350D568}" type="slidenum">
              <a:rPr lang="en-US" smtClean="0"/>
              <a:t>‹#›</a:t>
            </a:fld>
            <a:endParaRPr lang="en-US"/>
          </a:p>
        </p:txBody>
      </p:sp>
    </p:spTree>
    <p:extLst>
      <p:ext uri="{BB962C8B-B14F-4D97-AF65-F5344CB8AC3E}">
        <p14:creationId xmlns:p14="http://schemas.microsoft.com/office/powerpoint/2010/main" val="3796629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9B61B7-7221-E449-B201-F971B49212C7}" type="datetimeFigureOut">
              <a:rPr lang="en-US" smtClean="0"/>
              <a:t>7/26/18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BA9F82-FE0F-5A43-8459-0A38B350D568}" type="slidenum">
              <a:rPr lang="en-US" smtClean="0"/>
              <a:t>‹#›</a:t>
            </a:fld>
            <a:endParaRPr lang="en-US"/>
          </a:p>
        </p:txBody>
      </p:sp>
    </p:spTree>
    <p:extLst>
      <p:ext uri="{BB962C8B-B14F-4D97-AF65-F5344CB8AC3E}">
        <p14:creationId xmlns:p14="http://schemas.microsoft.com/office/powerpoint/2010/main" val="23449938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B61B7-7221-E449-B201-F971B49212C7}" type="datetimeFigureOut">
              <a:rPr lang="en-US" smtClean="0"/>
              <a:t>7/26/18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A9F82-FE0F-5A43-8459-0A38B350D568}" type="slidenum">
              <a:rPr lang="en-US" smtClean="0"/>
              <a:t>‹#›</a:t>
            </a:fld>
            <a:endParaRPr lang="en-US"/>
          </a:p>
        </p:txBody>
      </p:sp>
    </p:spTree>
    <p:extLst>
      <p:ext uri="{BB962C8B-B14F-4D97-AF65-F5344CB8AC3E}">
        <p14:creationId xmlns:p14="http://schemas.microsoft.com/office/powerpoint/2010/main" val="4159557074"/>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jpeg"/><Relationship Id="rId6" Type="http://schemas.openxmlformats.org/officeDocument/2006/relationships/image" Target="../media/image2.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2.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4" Type="http://schemas.openxmlformats.org/officeDocument/2006/relationships/slideLayout" Target="../slideLayouts/slideLayout2.xml"/><Relationship Id="rId5" Type="http://schemas.openxmlformats.org/officeDocument/2006/relationships/notesSlide" Target="../notesSlides/notesSlide11.xml"/><Relationship Id="rId6" Type="http://schemas.openxmlformats.org/officeDocument/2006/relationships/image" Target="../media/image6.tiff"/><Relationship Id="rId7" Type="http://schemas.openxmlformats.org/officeDocument/2006/relationships/image" Target="../media/image2.png"/><Relationship Id="rId1" Type="http://schemas.openxmlformats.org/officeDocument/2006/relationships/tags" Target="../tags/tag1.xml"/><Relationship Id="rId2" Type="http://schemas.microsoft.com/office/2007/relationships/media"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2.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2.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2.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7.jpg"/><Relationship Id="rId6" Type="http://schemas.openxmlformats.org/officeDocument/2006/relationships/image" Target="../media/image2.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2.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8.png"/><Relationship Id="rId6" Type="http://schemas.openxmlformats.org/officeDocument/2006/relationships/image" Target="../media/image2.png"/><Relationship Id="rId1" Type="http://schemas.microsoft.com/office/2007/relationships/media" Target="../media/media17.m4a"/><Relationship Id="rId2"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hyperlink" Target="https://postdocsalaries.appspot.com/" TargetMode="External"/><Relationship Id="rId8" Type="http://schemas.openxmlformats.org/officeDocument/2006/relationships/image" Target="../media/image2.png"/><Relationship Id="rId1" Type="http://schemas.microsoft.com/office/2007/relationships/media" Target="../media/media18.m4a"/><Relationship Id="rId2" Type="http://schemas.openxmlformats.org/officeDocument/2006/relationships/audio"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9.xml"/><Relationship Id="rId5" Type="http://schemas.openxmlformats.org/officeDocument/2006/relationships/image" Target="../media/image2.png"/><Relationship Id="rId1" Type="http://schemas.microsoft.com/office/2007/relationships/media" Target="../media/media19.m4a"/><Relationship Id="rId2"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2.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0.xml"/><Relationship Id="rId5" Type="http://schemas.openxmlformats.org/officeDocument/2006/relationships/image" Target="../media/image2.png"/><Relationship Id="rId1" Type="http://schemas.microsoft.com/office/2007/relationships/media" Target="../media/media20.m4a"/><Relationship Id="rId2"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2.png"/><Relationship Id="rId1" Type="http://schemas.microsoft.com/office/2007/relationships/media" Target="../media/media21.m4a"/><Relationship Id="rId2" Type="http://schemas.openxmlformats.org/officeDocument/2006/relationships/audio" Target="../media/media2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image" Target="../media/image2.png"/><Relationship Id="rId1" Type="http://schemas.microsoft.com/office/2007/relationships/media" Target="../media/media22.m4a"/><Relationship Id="rId2" Type="http://schemas.openxmlformats.org/officeDocument/2006/relationships/audio" Target="../media/media22.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image" Target="../media/image2.png"/><Relationship Id="rId1" Type="http://schemas.microsoft.com/office/2007/relationships/media" Target="../media/media23.m4a"/><Relationship Id="rId2" Type="http://schemas.openxmlformats.org/officeDocument/2006/relationships/audio" Target="../media/media23.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3.png"/><Relationship Id="rId6" Type="http://schemas.openxmlformats.org/officeDocument/2006/relationships/image" Target="../media/image2.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4.tiff"/><Relationship Id="rId6" Type="http://schemas.openxmlformats.org/officeDocument/2006/relationships/image" Target="../media/image2.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hyperlink" Target="http://bci.jhmi.edu/Internships" TargetMode="External"/><Relationship Id="rId6" Type="http://schemas.openxmlformats.org/officeDocument/2006/relationships/image" Target="../media/image2.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5.tiff"/><Relationship Id="rId6" Type="http://schemas.openxmlformats.org/officeDocument/2006/relationships/image" Target="../media/image2.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2.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2.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2.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5388" y="1034490"/>
            <a:ext cx="6535271" cy="1470025"/>
          </a:xfrm>
        </p:spPr>
        <p:txBody>
          <a:bodyPr>
            <a:normAutofit/>
          </a:bodyPr>
          <a:lstStyle/>
          <a:p>
            <a:r>
              <a:rPr lang="en-US" b="1" dirty="0" smtClean="0"/>
              <a:t>Finding the Right Postdoc</a:t>
            </a:r>
            <a:endParaRPr lang="en-US" b="1" dirty="0"/>
          </a:p>
        </p:txBody>
      </p:sp>
      <p:sp>
        <p:nvSpPr>
          <p:cNvPr id="3" name="Subtitle 2"/>
          <p:cNvSpPr>
            <a:spLocks noGrp="1"/>
          </p:cNvSpPr>
          <p:nvPr>
            <p:ph type="subTitle" idx="1"/>
          </p:nvPr>
        </p:nvSpPr>
        <p:spPr>
          <a:xfrm>
            <a:off x="3068729" y="2444002"/>
            <a:ext cx="3432924" cy="2134721"/>
          </a:xfrm>
        </p:spPr>
        <p:txBody>
          <a:bodyPr>
            <a:normAutofit fontScale="55000" lnSpcReduction="20000"/>
          </a:bodyPr>
          <a:lstStyle/>
          <a:p>
            <a:r>
              <a:rPr lang="en-US" b="1" dirty="0" smtClean="0">
                <a:solidFill>
                  <a:schemeClr val="accent1">
                    <a:lumMod val="50000"/>
                  </a:schemeClr>
                </a:solidFill>
              </a:rPr>
              <a:t>Pat </a:t>
            </a:r>
            <a:r>
              <a:rPr lang="en-US" b="1" dirty="0">
                <a:solidFill>
                  <a:schemeClr val="accent1">
                    <a:lumMod val="50000"/>
                  </a:schemeClr>
                </a:solidFill>
              </a:rPr>
              <a:t>Phelps, PhD</a:t>
            </a:r>
          </a:p>
          <a:p>
            <a:r>
              <a:rPr lang="en-US" b="1" dirty="0">
                <a:solidFill>
                  <a:schemeClr val="accent1">
                    <a:lumMod val="50000"/>
                  </a:schemeClr>
                </a:solidFill>
              </a:rPr>
              <a:t>Director Professional Development and Career Office</a:t>
            </a:r>
          </a:p>
          <a:p>
            <a:r>
              <a:rPr lang="en-US" dirty="0" err="1" smtClean="0">
                <a:solidFill>
                  <a:srgbClr val="FFFFFF"/>
                </a:solidFill>
              </a:rPr>
              <a:t>elps</a:t>
            </a:r>
            <a:r>
              <a:rPr lang="en-US" dirty="0" smtClean="0">
                <a:solidFill>
                  <a:srgbClr val="FFFFFF"/>
                </a:solidFill>
              </a:rPr>
              <a:t>, PhD</a:t>
            </a:r>
          </a:p>
          <a:p>
            <a:r>
              <a:rPr lang="en-US" dirty="0" smtClean="0">
                <a:solidFill>
                  <a:srgbClr val="FFFFFF"/>
                </a:solidFill>
              </a:rPr>
              <a:t>Director, Professional Development and Career Office</a:t>
            </a:r>
            <a:endParaRPr lang="en-US" dirty="0">
              <a:solidFill>
                <a:srgbClr val="FFFFFF"/>
              </a:solidFill>
            </a:endParaRPr>
          </a:p>
        </p:txBody>
      </p:sp>
      <p:pic>
        <p:nvPicPr>
          <p:cNvPr id="5" name="Picture 4" descr="Macintosh HD:private:var:folders:OU:OUQRgC0WGtCQwTcxIwZ+R++++TI:-Tmp-:TemporaryItems:PDC1607044_LB_PD&amp;CO Final COLOR.jpg">
            <a:extLst>
              <a:ext uri="{FF2B5EF4-FFF2-40B4-BE49-F238E27FC236}">
                <a16:creationId xmlns:a16="http://schemas.microsoft.com/office/drawing/2014/main" xmlns="" id="{08C759FF-84D3-8042-9B32-77D679BB42F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677966" y="3779557"/>
            <a:ext cx="2205121" cy="1269814"/>
          </a:xfrm>
          <a:prstGeom prst="rect">
            <a:avLst/>
          </a:prstGeom>
          <a:noFill/>
          <a:ln>
            <a:noFill/>
          </a:ln>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5260493"/>
      </p:ext>
    </p:extLst>
  </p:cSld>
  <p:clrMapOvr>
    <a:masterClrMapping/>
  </p:clrMapOvr>
  <mc:AlternateContent xmlns:mc="http://schemas.openxmlformats.org/markup-compatibility/2006" xmlns:p14="http://schemas.microsoft.com/office/powerpoint/2010/main">
    <mc:Choice Requires="p14">
      <p:transition spd="slow" p14:dur="2000" advTm="3503"/>
    </mc:Choice>
    <mc:Fallback xmlns="">
      <p:transition spd="slow" advTm="3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FINDING THE RIGHT LAB</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98195669"/>
              </p:ext>
            </p:extLst>
          </p:nvPr>
        </p:nvGraphicFramePr>
        <p:xfrm>
          <a:off x="457200" y="1149724"/>
          <a:ext cx="8229600" cy="457200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dirty="0" smtClean="0"/>
                        <a:t>PERSONAL PREFERENCES</a:t>
                      </a:r>
                    </a:p>
                    <a:p>
                      <a:pPr marL="285750" indent="-285750">
                        <a:buFont typeface="Arial" charset="0"/>
                        <a:buChar char="•"/>
                      </a:pPr>
                      <a:r>
                        <a:rPr lang="en-US" b="0" dirty="0" smtClean="0"/>
                        <a:t>Small</a:t>
                      </a:r>
                      <a:r>
                        <a:rPr lang="en-US" b="0" baseline="0" dirty="0" smtClean="0"/>
                        <a:t> or large lab</a:t>
                      </a:r>
                    </a:p>
                    <a:p>
                      <a:pPr marL="285750" indent="-285750">
                        <a:buFont typeface="Arial" charset="0"/>
                        <a:buChar char="•"/>
                      </a:pPr>
                      <a:r>
                        <a:rPr lang="en-US" b="0" baseline="0" dirty="0" smtClean="0"/>
                        <a:t>Quality of life </a:t>
                      </a:r>
                      <a:r>
                        <a:rPr lang="mr-IN" b="0" baseline="0" dirty="0" smtClean="0"/>
                        <a:t>–</a:t>
                      </a:r>
                      <a:r>
                        <a:rPr lang="en-US" b="0" baseline="0" dirty="0" smtClean="0"/>
                        <a:t> weather, cost of living</a:t>
                      </a:r>
                    </a:p>
                    <a:p>
                      <a:pPr marL="285750" indent="-285750">
                        <a:buFont typeface="Arial" charset="0"/>
                        <a:buChar char="•"/>
                      </a:pPr>
                      <a:r>
                        <a:rPr lang="en-US" b="0" baseline="0" dirty="0" smtClean="0"/>
                        <a:t>Opportunities to mentor students</a:t>
                      </a:r>
                    </a:p>
                    <a:p>
                      <a:pPr marL="285750" indent="-285750">
                        <a:buFont typeface="Arial" charset="0"/>
                        <a:buChar char="•"/>
                      </a:pPr>
                      <a:r>
                        <a:rPr lang="en-US" b="0" baseline="0" dirty="0" smtClean="0"/>
                        <a:t>Lab environment </a:t>
                      </a:r>
                      <a:r>
                        <a:rPr lang="mr-IN" b="0" baseline="0" dirty="0" smtClean="0"/>
                        <a:t>–</a:t>
                      </a:r>
                      <a:r>
                        <a:rPr lang="en-US" b="0" baseline="0" dirty="0" smtClean="0"/>
                        <a:t> structured or unstructured</a:t>
                      </a:r>
                    </a:p>
                    <a:p>
                      <a:pPr marL="285750" indent="-285750">
                        <a:buFont typeface="Arial" charset="0"/>
                        <a:buChar char="•"/>
                      </a:pPr>
                      <a:r>
                        <a:rPr lang="en-US" b="0" baseline="0" dirty="0" smtClean="0"/>
                        <a:t>Hands-on or Hands-off mentor</a:t>
                      </a:r>
                      <a:endParaRPr lang="en-US" b="0" dirty="0"/>
                    </a:p>
                  </a:txBody>
                  <a:tcPr/>
                </a:tc>
                <a:tc>
                  <a:txBody>
                    <a:bodyPr/>
                    <a:lstStyle/>
                    <a:p>
                      <a:r>
                        <a:rPr lang="en-US" dirty="0" smtClean="0"/>
                        <a:t>GROWTH</a:t>
                      </a:r>
                    </a:p>
                    <a:p>
                      <a:pPr marL="285750" indent="-285750">
                        <a:buFont typeface="Arial" charset="0"/>
                        <a:buChar char="•"/>
                      </a:pPr>
                      <a:r>
                        <a:rPr lang="en-US" b="0" dirty="0" smtClean="0"/>
                        <a:t>New model system</a:t>
                      </a:r>
                      <a:r>
                        <a:rPr lang="en-US" b="0" baseline="0" dirty="0" smtClean="0"/>
                        <a:t> but same field</a:t>
                      </a:r>
                    </a:p>
                    <a:p>
                      <a:pPr marL="285750" indent="-285750">
                        <a:buFont typeface="Arial" charset="0"/>
                        <a:buChar char="•"/>
                      </a:pPr>
                      <a:r>
                        <a:rPr lang="en-US" b="0" baseline="0" dirty="0" smtClean="0"/>
                        <a:t>New field but same model system</a:t>
                      </a:r>
                    </a:p>
                    <a:p>
                      <a:pPr marL="285750" indent="-285750">
                        <a:buFont typeface="Arial" charset="0"/>
                        <a:buChar char="•"/>
                      </a:pPr>
                      <a:r>
                        <a:rPr lang="en-US" b="0" baseline="0" dirty="0" smtClean="0"/>
                        <a:t>New research focus, e.g. bioinformatics versus wet lab</a:t>
                      </a:r>
                    </a:p>
                    <a:p>
                      <a:pPr marL="285750" indent="-285750">
                        <a:buFont typeface="Arial" charset="0"/>
                        <a:buChar char="•"/>
                      </a:pPr>
                      <a:r>
                        <a:rPr lang="en-US" b="0" baseline="0" dirty="0" smtClean="0"/>
                        <a:t>New research area that uses current skills</a:t>
                      </a:r>
                    </a:p>
                  </a:txBody>
                  <a:tcPr/>
                </a:tc>
              </a:tr>
              <a:tr h="370840">
                <a:tc>
                  <a:txBody>
                    <a:bodyPr/>
                    <a:lstStyle/>
                    <a:p>
                      <a:r>
                        <a:rPr lang="en-US" b="1" dirty="0" smtClean="0"/>
                        <a:t>RESEARCH PROJECT</a:t>
                      </a:r>
                    </a:p>
                    <a:p>
                      <a:pPr marL="285750" indent="-285750">
                        <a:buFont typeface="Arial" charset="0"/>
                        <a:buChar char="•"/>
                      </a:pPr>
                      <a:r>
                        <a:rPr lang="en-US" dirty="0" smtClean="0"/>
                        <a:t>Well developed model system</a:t>
                      </a:r>
                      <a:r>
                        <a:rPr lang="en-US" baseline="0" dirty="0" smtClean="0"/>
                        <a:t> </a:t>
                      </a:r>
                      <a:r>
                        <a:rPr lang="mr-IN" baseline="0" dirty="0" smtClean="0"/>
                        <a:t>–</a:t>
                      </a:r>
                      <a:r>
                        <a:rPr lang="en-US" baseline="0" dirty="0" smtClean="0"/>
                        <a:t> great way to conduct sophisticated research but field can be competitive</a:t>
                      </a:r>
                    </a:p>
                    <a:p>
                      <a:pPr marL="285750" indent="-285750">
                        <a:buFont typeface="Arial" charset="0"/>
                        <a:buChar char="•"/>
                      </a:pPr>
                      <a:r>
                        <a:rPr lang="en-US" baseline="0" dirty="0" smtClean="0"/>
                        <a:t>Will your PI be a competitor </a:t>
                      </a:r>
                    </a:p>
                    <a:p>
                      <a:pPr marL="285750" indent="-285750">
                        <a:buFont typeface="Arial" charset="0"/>
                        <a:buChar char="•"/>
                      </a:pPr>
                      <a:r>
                        <a:rPr lang="en-US" baseline="0" dirty="0" smtClean="0"/>
                        <a:t>Will project lead to independent line of research </a:t>
                      </a:r>
                    </a:p>
                    <a:p>
                      <a:pPr marL="285750" indent="-285750">
                        <a:buFont typeface="Arial" charset="0"/>
                        <a:buChar char="•"/>
                      </a:pPr>
                      <a:r>
                        <a:rPr lang="en-US" baseline="0" dirty="0" smtClean="0"/>
                        <a:t>Does the project lend itself to funding through NIH or foundations?</a:t>
                      </a:r>
                      <a:endParaRPr lang="en-US" dirty="0" smtClean="0"/>
                    </a:p>
                  </a:txBody>
                  <a:tcPr/>
                </a:tc>
                <a:tc>
                  <a:txBody>
                    <a:bodyPr/>
                    <a:lstStyle/>
                    <a:p>
                      <a:r>
                        <a:rPr lang="en-US" b="1" dirty="0" smtClean="0"/>
                        <a:t>LAB</a:t>
                      </a:r>
                    </a:p>
                    <a:p>
                      <a:pPr marL="285750" indent="-285750">
                        <a:buFont typeface="Arial" charset="0"/>
                        <a:buChar char="•"/>
                      </a:pPr>
                      <a:r>
                        <a:rPr lang="en-US" dirty="0" smtClean="0"/>
                        <a:t>Career outcomes of alumni</a:t>
                      </a:r>
                    </a:p>
                    <a:p>
                      <a:pPr marL="285750" indent="-285750">
                        <a:buFont typeface="Arial" charset="0"/>
                        <a:buChar char="•"/>
                      </a:pPr>
                      <a:r>
                        <a:rPr lang="en-US" dirty="0" smtClean="0"/>
                        <a:t>Publication</a:t>
                      </a:r>
                      <a:r>
                        <a:rPr lang="en-US" baseline="0" dirty="0" smtClean="0"/>
                        <a:t> record</a:t>
                      </a:r>
                    </a:p>
                    <a:p>
                      <a:pPr marL="285750" indent="-285750">
                        <a:buFont typeface="Arial" charset="0"/>
                        <a:buChar char="•"/>
                      </a:pPr>
                      <a:r>
                        <a:rPr lang="en-US" baseline="0" dirty="0" smtClean="0"/>
                        <a:t>Funding record and current status</a:t>
                      </a:r>
                    </a:p>
                    <a:p>
                      <a:pPr marL="285750" indent="-285750">
                        <a:buFont typeface="Arial" charset="0"/>
                        <a:buChar char="•"/>
                      </a:pPr>
                      <a:r>
                        <a:rPr lang="en-US" baseline="0" dirty="0" smtClean="0"/>
                        <a:t>Lab meeting frequency | culture</a:t>
                      </a:r>
                    </a:p>
                    <a:p>
                      <a:pPr marL="285750" indent="-285750">
                        <a:buFont typeface="Arial" charset="0"/>
                        <a:buChar char="•"/>
                      </a:pPr>
                      <a:r>
                        <a:rPr lang="en-US" baseline="0" dirty="0" smtClean="0"/>
                        <a:t>Collaborative or competitive</a:t>
                      </a:r>
                    </a:p>
                    <a:p>
                      <a:pPr marL="285750" indent="-285750">
                        <a:buFont typeface="Arial" charset="0"/>
                        <a:buChar char="•"/>
                      </a:pPr>
                      <a:r>
                        <a:rPr lang="en-US" baseline="0" dirty="0" smtClean="0"/>
                        <a:t>Seniority of lab members</a:t>
                      </a:r>
                    </a:p>
                    <a:p>
                      <a:pPr marL="285750" indent="-285750">
                        <a:buFont typeface="Arial" charset="0"/>
                        <a:buChar char="•"/>
                      </a:pPr>
                      <a:r>
                        <a:rPr lang="en-US" baseline="0" dirty="0" smtClean="0"/>
                        <a:t>Technical support</a:t>
                      </a:r>
                    </a:p>
                  </a:txBody>
                  <a:tcPr/>
                </a:tc>
              </a:tr>
            </a:tbl>
          </a:graphicData>
        </a:graphic>
      </p:graphicFrame>
      <p:sp>
        <p:nvSpPr>
          <p:cNvPr id="5" name="TextBox 4"/>
          <p:cNvSpPr txBox="1"/>
          <p:nvPr/>
        </p:nvSpPr>
        <p:spPr>
          <a:xfrm>
            <a:off x="954741" y="5977218"/>
            <a:ext cx="7127144" cy="369332"/>
          </a:xfrm>
          <a:prstGeom prst="rect">
            <a:avLst/>
          </a:prstGeom>
          <a:noFill/>
        </p:spPr>
        <p:txBody>
          <a:bodyPr wrap="none" rtlCol="0">
            <a:spAutoFit/>
          </a:bodyPr>
          <a:lstStyle/>
          <a:p>
            <a:r>
              <a:rPr lang="en-US" i="1" dirty="0" smtClean="0">
                <a:solidFill>
                  <a:schemeClr val="accent1">
                    <a:lumMod val="50000"/>
                  </a:schemeClr>
                </a:solidFill>
              </a:rPr>
              <a:t>Who will actually be training you, a lab manager, the PI or senior postdoc?</a:t>
            </a:r>
            <a:endParaRPr lang="en-US" i="1" dirty="0">
              <a:solidFill>
                <a:schemeClr val="accent1">
                  <a:lumMod val="50000"/>
                </a:schemeClr>
              </a:solidFill>
            </a:endParaRP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47004023"/>
      </p:ext>
    </p:extLst>
  </p:cSld>
  <p:clrMapOvr>
    <a:masterClrMapping/>
  </p:clrMapOvr>
  <mc:AlternateContent xmlns:mc="http://schemas.openxmlformats.org/markup-compatibility/2006" xmlns:p14="http://schemas.microsoft.com/office/powerpoint/2010/main">
    <mc:Choice Requires="p14">
      <p:transition spd="slow" p14:dur="2000" advTm="45023"/>
    </mc:Choice>
    <mc:Fallback xmlns="">
      <p:transition spd="slow" advTm="45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50000"/>
                  </a:schemeClr>
                </a:solidFill>
              </a:rPr>
              <a:t>FAMOUS PI</a:t>
            </a:r>
            <a:endParaRPr lang="en-US" dirty="0">
              <a:solidFill>
                <a:schemeClr val="accent1">
                  <a:lumMod val="50000"/>
                </a:schemeClr>
              </a:solidFill>
            </a:endParaRPr>
          </a:p>
        </p:txBody>
      </p:sp>
      <p:sp>
        <p:nvSpPr>
          <p:cNvPr id="3" name="Content Placeholder 2"/>
          <p:cNvSpPr>
            <a:spLocks noGrp="1"/>
          </p:cNvSpPr>
          <p:nvPr>
            <p:ph idx="1"/>
          </p:nvPr>
        </p:nvSpPr>
        <p:spPr>
          <a:xfrm>
            <a:off x="457200" y="1311088"/>
            <a:ext cx="8229600" cy="4525963"/>
          </a:xfrm>
        </p:spPr>
        <p:txBody>
          <a:bodyPr>
            <a:normAutofit fontScale="92500" lnSpcReduction="10000"/>
          </a:bodyPr>
          <a:lstStyle/>
          <a:p>
            <a:pPr marL="0" indent="0">
              <a:buNone/>
            </a:pPr>
            <a:r>
              <a:rPr lang="en-US" b="1" dirty="0"/>
              <a:t>Cons</a:t>
            </a:r>
          </a:p>
          <a:p>
            <a:pPr lvl="1"/>
            <a:r>
              <a:rPr lang="en-US" dirty="0"/>
              <a:t>Competitive</a:t>
            </a:r>
          </a:p>
          <a:p>
            <a:pPr lvl="1"/>
            <a:r>
              <a:rPr lang="en-US" dirty="0"/>
              <a:t>May not be good mentor</a:t>
            </a:r>
          </a:p>
          <a:p>
            <a:pPr marL="0" indent="0">
              <a:buNone/>
            </a:pPr>
            <a:r>
              <a:rPr lang="en-US" b="1" dirty="0"/>
              <a:t>Pros</a:t>
            </a:r>
          </a:p>
          <a:p>
            <a:pPr lvl="1"/>
            <a:r>
              <a:rPr lang="en-US" dirty="0"/>
              <a:t>Funding</a:t>
            </a:r>
          </a:p>
          <a:p>
            <a:pPr lvl="1"/>
            <a:r>
              <a:rPr lang="en-US" dirty="0"/>
              <a:t>Good project</a:t>
            </a:r>
          </a:p>
          <a:p>
            <a:pPr lvl="1"/>
            <a:r>
              <a:rPr lang="en-US" dirty="0"/>
              <a:t>Good career prospects due to success by association and contacts you will get </a:t>
            </a:r>
          </a:p>
          <a:p>
            <a:pPr lvl="1"/>
            <a:r>
              <a:rPr lang="en-US" dirty="0"/>
              <a:t>E</a:t>
            </a:r>
            <a:r>
              <a:rPr lang="en-US" dirty="0" smtClean="0"/>
              <a:t>nhanced </a:t>
            </a:r>
            <a:r>
              <a:rPr lang="en-US" dirty="0"/>
              <a:t>grant success due to PI</a:t>
            </a:r>
          </a:p>
          <a:p>
            <a:pPr lvl="1"/>
            <a:r>
              <a:rPr lang="en-US" dirty="0"/>
              <a:t>High impact publication potential</a:t>
            </a:r>
          </a:p>
          <a:p>
            <a:endParaRPr lang="en-US" dirty="0"/>
          </a:p>
        </p:txBody>
      </p:sp>
      <p:pic>
        <p:nvPicPr>
          <p:cNvPr id="5" name="Picture 4"/>
          <p:cNvPicPr>
            <a:picLocks noChangeAspect="1"/>
          </p:cNvPicPr>
          <p:nvPr/>
        </p:nvPicPr>
        <p:blipFill>
          <a:blip r:embed="rId6"/>
          <a:stretch>
            <a:fillRect/>
          </a:stretch>
        </p:blipFill>
        <p:spPr>
          <a:xfrm>
            <a:off x="6031005" y="1707775"/>
            <a:ext cx="2124635" cy="2124635"/>
          </a:xfrm>
          <a:prstGeom prst="rect">
            <a:avLst/>
          </a:prstGeom>
        </p:spPr>
      </p:pic>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078128829"/>
      </p:ext>
    </p:extLst>
  </p:cSld>
  <p:clrMapOvr>
    <a:masterClrMapping/>
  </p:clrMapOvr>
  <mc:AlternateContent xmlns:mc="http://schemas.openxmlformats.org/markup-compatibility/2006" xmlns:p14="http://schemas.microsoft.com/office/powerpoint/2010/main">
    <mc:Choice Requires="p14">
      <p:transition spd="slow" p14:dur="2000" advTm="10285"/>
    </mc:Choice>
    <mc:Fallback xmlns="">
      <p:transition spd="slow" advTm="10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50000"/>
                  </a:schemeClr>
                </a:solidFill>
              </a:rPr>
              <a:t>FINDING POSITIONS</a:t>
            </a:r>
            <a:endParaRPr lang="en-US" dirty="0">
              <a:solidFill>
                <a:schemeClr val="accent1">
                  <a:lumMod val="50000"/>
                </a:schemeClr>
              </a:solidFill>
            </a:endParaRPr>
          </a:p>
        </p:txBody>
      </p:sp>
      <p:sp>
        <p:nvSpPr>
          <p:cNvPr id="3" name="Content Placeholder 2"/>
          <p:cNvSpPr>
            <a:spLocks noGrp="1"/>
          </p:cNvSpPr>
          <p:nvPr>
            <p:ph idx="1"/>
          </p:nvPr>
        </p:nvSpPr>
        <p:spPr/>
        <p:txBody>
          <a:bodyPr>
            <a:normAutofit fontScale="92500" lnSpcReduction="10000"/>
          </a:bodyPr>
          <a:lstStyle/>
          <a:p>
            <a:r>
              <a:rPr lang="en-US" dirty="0"/>
              <a:t>Ask PI and committee members for recommendations and connections</a:t>
            </a:r>
          </a:p>
          <a:p>
            <a:r>
              <a:rPr lang="en-US" dirty="0"/>
              <a:t>Network at conferences, meetings</a:t>
            </a:r>
          </a:p>
          <a:p>
            <a:r>
              <a:rPr lang="en-US" dirty="0"/>
              <a:t>Science journals and scientific societies</a:t>
            </a:r>
          </a:p>
          <a:p>
            <a:r>
              <a:rPr lang="en-US" dirty="0"/>
              <a:t>Institution websites, departmental websites, PI websites</a:t>
            </a:r>
          </a:p>
          <a:p>
            <a:r>
              <a:rPr lang="en-US" dirty="0"/>
              <a:t>Search engines: </a:t>
            </a:r>
            <a:r>
              <a:rPr lang="en-US" dirty="0" err="1"/>
              <a:t>Biospace</a:t>
            </a:r>
            <a:r>
              <a:rPr lang="en-US" dirty="0"/>
              <a:t>, LinkedIn, </a:t>
            </a:r>
            <a:r>
              <a:rPr lang="en-US" dirty="0" err="1"/>
              <a:t>Indeed.com</a:t>
            </a:r>
            <a:r>
              <a:rPr lang="en-US" dirty="0"/>
              <a:t>, </a:t>
            </a:r>
            <a:r>
              <a:rPr lang="en-US" dirty="0" err="1"/>
              <a:t>Postdoc.jobs.com</a:t>
            </a:r>
            <a:r>
              <a:rPr lang="en-US" dirty="0"/>
              <a:t>, </a:t>
            </a:r>
            <a:r>
              <a:rPr lang="en-US" dirty="0" err="1"/>
              <a:t>findapostdoc.com</a:t>
            </a:r>
            <a:r>
              <a:rPr lang="en-US" dirty="0"/>
              <a:t>, Handshake</a:t>
            </a:r>
          </a:p>
          <a:p>
            <a:r>
              <a:rPr lang="en-US" dirty="0"/>
              <a:t>Twitter: #postdoc, #</a:t>
            </a:r>
            <a:r>
              <a:rPr lang="en-US" dirty="0" err="1"/>
              <a:t>postdocjobs</a:t>
            </a:r>
            <a:r>
              <a:rPr lang="en-US" dirty="0"/>
              <a:t>, @</a:t>
            </a:r>
            <a:r>
              <a:rPr lang="en-US" dirty="0" err="1"/>
              <a:t>postdocjobs</a:t>
            </a:r>
            <a:r>
              <a:rPr lang="en-US" dirty="0"/>
              <a:t> </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76773065"/>
      </p:ext>
    </p:extLst>
  </p:cSld>
  <p:clrMapOvr>
    <a:masterClrMapping/>
  </p:clrMapOvr>
  <mc:AlternateContent xmlns:mc="http://schemas.openxmlformats.org/markup-compatibility/2006" xmlns:p14="http://schemas.microsoft.com/office/powerpoint/2010/main">
    <mc:Choice Requires="p14">
      <p:transition spd="slow" p14:dur="2000" advTm="11886"/>
    </mc:Choice>
    <mc:Fallback xmlns="">
      <p:transition spd="slow" advTm="1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7832"/>
            <a:ext cx="8229600" cy="1143000"/>
          </a:xfrm>
        </p:spPr>
        <p:txBody>
          <a:bodyPr>
            <a:normAutofit fontScale="90000"/>
          </a:bodyPr>
          <a:lstStyle/>
          <a:p>
            <a:r>
              <a:rPr lang="en-US" b="1" dirty="0" smtClean="0">
                <a:solidFill>
                  <a:schemeClr val="accent1">
                    <a:lumMod val="50000"/>
                  </a:schemeClr>
                </a:solidFill>
              </a:rPr>
              <a:t>Cover Letter or Email</a:t>
            </a:r>
            <a:br>
              <a:rPr lang="en-US" b="1" dirty="0" smtClean="0">
                <a:solidFill>
                  <a:schemeClr val="accent1">
                    <a:lumMod val="50000"/>
                  </a:schemeClr>
                </a:solidFill>
              </a:rPr>
            </a:br>
            <a:r>
              <a:rPr lang="en-US" i="1" dirty="0" smtClean="0"/>
              <a:t>Try and have someone introduce you</a:t>
            </a:r>
            <a:endParaRPr lang="en-US" i="1" dirty="0"/>
          </a:p>
        </p:txBody>
      </p:sp>
      <p:sp>
        <p:nvSpPr>
          <p:cNvPr id="3" name="Content Placeholder 2"/>
          <p:cNvSpPr>
            <a:spLocks noGrp="1"/>
          </p:cNvSpPr>
          <p:nvPr>
            <p:ph idx="1"/>
          </p:nvPr>
        </p:nvSpPr>
        <p:spPr>
          <a:xfrm>
            <a:off x="457200" y="1831124"/>
            <a:ext cx="8686800" cy="5026875"/>
          </a:xfrm>
        </p:spPr>
        <p:txBody>
          <a:bodyPr>
            <a:normAutofit fontScale="77500" lnSpcReduction="20000"/>
          </a:bodyPr>
          <a:lstStyle/>
          <a:p>
            <a:r>
              <a:rPr lang="en-US" dirty="0" smtClean="0"/>
              <a:t>Put who referred you in email subject if not direct introduction </a:t>
            </a:r>
          </a:p>
          <a:p>
            <a:r>
              <a:rPr lang="en-US" dirty="0" smtClean="0"/>
              <a:t>Who you are – what you want – a postdoc</a:t>
            </a:r>
          </a:p>
          <a:p>
            <a:r>
              <a:rPr lang="en-US" dirty="0"/>
              <a:t>Why are you interested in their lab – be specific. Suggest projects you might be able to contribute to and how you could be of use to the lab. Why you fit – this is most important part! Discuss that you have read their science and why it is interesting to you</a:t>
            </a:r>
            <a:r>
              <a:rPr lang="en-US" dirty="0" smtClean="0"/>
              <a:t>.</a:t>
            </a:r>
          </a:p>
          <a:p>
            <a:r>
              <a:rPr lang="en-US" dirty="0" smtClean="0"/>
              <a:t>Lab you did you graduate work in</a:t>
            </a:r>
          </a:p>
          <a:p>
            <a:r>
              <a:rPr lang="en-US" dirty="0" smtClean="0"/>
              <a:t>How you know the person</a:t>
            </a:r>
          </a:p>
          <a:p>
            <a:r>
              <a:rPr lang="en-US" dirty="0" smtClean="0"/>
              <a:t>When will you finish PhD</a:t>
            </a:r>
          </a:p>
          <a:p>
            <a:r>
              <a:rPr lang="en-US" sz="3300" dirty="0" smtClean="0"/>
              <a:t>BRIEF </a:t>
            </a:r>
            <a:r>
              <a:rPr lang="en-US" dirty="0" smtClean="0"/>
              <a:t>description of your research to date</a:t>
            </a:r>
          </a:p>
          <a:p>
            <a:r>
              <a:rPr lang="en-US" dirty="0" smtClean="0"/>
              <a:t>Highlight major publications</a:t>
            </a:r>
          </a:p>
          <a:p>
            <a:r>
              <a:rPr lang="en-US" dirty="0" smtClean="0"/>
              <a:t>Attach CV and PDFs of major publications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39613297"/>
      </p:ext>
    </p:extLst>
  </p:cSld>
  <p:clrMapOvr>
    <a:masterClrMapping/>
  </p:clrMapOvr>
  <mc:AlternateContent xmlns:mc="http://schemas.openxmlformats.org/markup-compatibility/2006" xmlns:p14="http://schemas.microsoft.com/office/powerpoint/2010/main">
    <mc:Choice Requires="p14">
      <p:transition spd="slow" p14:dur="2000" advTm="50481"/>
    </mc:Choice>
    <mc:Fallback xmlns="">
      <p:transition spd="slow" advTm="50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7375E"/>
                </a:solidFill>
              </a:rPr>
              <a:t>Preparing for Interview</a:t>
            </a:r>
            <a:endParaRPr lang="en-US" b="1" dirty="0">
              <a:solidFill>
                <a:srgbClr val="17375E"/>
              </a:solidFill>
            </a:endParaRPr>
          </a:p>
        </p:txBody>
      </p:sp>
      <p:sp>
        <p:nvSpPr>
          <p:cNvPr id="3" name="Content Placeholder 2"/>
          <p:cNvSpPr>
            <a:spLocks noGrp="1"/>
          </p:cNvSpPr>
          <p:nvPr>
            <p:ph idx="1"/>
          </p:nvPr>
        </p:nvSpPr>
        <p:spPr/>
        <p:txBody>
          <a:bodyPr/>
          <a:lstStyle/>
          <a:p>
            <a:r>
              <a:rPr lang="en-US" dirty="0" smtClean="0"/>
              <a:t>Practice Practice Practice job talk</a:t>
            </a:r>
          </a:p>
          <a:p>
            <a:r>
              <a:rPr lang="en-US" dirty="0" smtClean="0"/>
              <a:t>Research lab’s current and past work</a:t>
            </a:r>
          </a:p>
          <a:p>
            <a:r>
              <a:rPr lang="en-US" dirty="0" smtClean="0"/>
              <a:t>Think about the type of project you want to work on, what you bring to lab, your expectations from the postdoc</a:t>
            </a:r>
          </a:p>
          <a:p>
            <a:r>
              <a:rPr lang="en-US" dirty="0" smtClean="0"/>
              <a:t>Dress to impress – this is a job interview</a:t>
            </a:r>
          </a:p>
          <a:p>
            <a:r>
              <a:rPr lang="en-US" dirty="0" smtClean="0"/>
              <a:t>Prepare list of questions to ask PI, lab</a:t>
            </a:r>
          </a:p>
          <a:p>
            <a:r>
              <a:rPr lang="en-US" dirty="0" smtClean="0"/>
              <a:t>Take time to visit area, walk around institution</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62866678"/>
      </p:ext>
    </p:extLst>
  </p:cSld>
  <p:clrMapOvr>
    <a:masterClrMapping/>
  </p:clrMapOvr>
  <mc:AlternateContent xmlns:mc="http://schemas.openxmlformats.org/markup-compatibility/2006" xmlns:p14="http://schemas.microsoft.com/office/powerpoint/2010/main">
    <mc:Choice Requires="p14">
      <p:transition spd="slow" p14:dur="2000" advTm="27561"/>
    </mc:Choice>
    <mc:Fallback xmlns="">
      <p:transition spd="slow" advTm="27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17375E"/>
                </a:solidFill>
              </a:rPr>
              <a:t>Postdoc Interview</a:t>
            </a:r>
            <a:br>
              <a:rPr lang="en-US" b="1" dirty="0" smtClean="0">
                <a:solidFill>
                  <a:srgbClr val="17375E"/>
                </a:solidFill>
              </a:rPr>
            </a:br>
            <a:r>
              <a:rPr lang="en-US" b="1" i="1" dirty="0" smtClean="0">
                <a:solidFill>
                  <a:srgbClr val="17375E"/>
                </a:solidFill>
              </a:rPr>
              <a:t>Expect a full day of interviewing</a:t>
            </a:r>
            <a:endParaRPr lang="en-US" b="1" i="1" dirty="0">
              <a:solidFill>
                <a:srgbClr val="17375E"/>
              </a:solidFill>
            </a:endParaRPr>
          </a:p>
        </p:txBody>
      </p:sp>
      <p:sp>
        <p:nvSpPr>
          <p:cNvPr id="3" name="Content Placeholder 2"/>
          <p:cNvSpPr>
            <a:spLocks noGrp="1"/>
          </p:cNvSpPr>
          <p:nvPr>
            <p:ph idx="1"/>
          </p:nvPr>
        </p:nvSpPr>
        <p:spPr>
          <a:xfrm>
            <a:off x="457200" y="1600200"/>
            <a:ext cx="5622766" cy="4525963"/>
          </a:xfrm>
        </p:spPr>
        <p:txBody>
          <a:bodyPr/>
          <a:lstStyle/>
          <a:p>
            <a:r>
              <a:rPr lang="en-US" dirty="0" smtClean="0"/>
              <a:t>Job Talk about your research – one hour</a:t>
            </a:r>
          </a:p>
          <a:p>
            <a:r>
              <a:rPr lang="en-US" dirty="0" smtClean="0"/>
              <a:t>Meet with PI</a:t>
            </a:r>
          </a:p>
          <a:p>
            <a:r>
              <a:rPr lang="en-US" dirty="0" smtClean="0"/>
              <a:t>Meet with other faculty members</a:t>
            </a:r>
          </a:p>
          <a:p>
            <a:r>
              <a:rPr lang="en-US" dirty="0" smtClean="0"/>
              <a:t>Meet with lab members</a:t>
            </a:r>
          </a:p>
          <a:p>
            <a:r>
              <a:rPr lang="en-US" dirty="0" smtClean="0"/>
              <a:t>Tour university, local area, lab facilities</a:t>
            </a:r>
            <a:endParaRPr lang="en-US" dirty="0"/>
          </a:p>
        </p:txBody>
      </p:sp>
      <p:pic>
        <p:nvPicPr>
          <p:cNvPr id="4" name="Picture 3"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2070174"/>
            <a:ext cx="2362200" cy="3441700"/>
          </a:xfrm>
          <a:prstGeom prst="rect">
            <a:avLst/>
          </a:prstGeom>
        </p:spPr>
      </p:pic>
      <p:sp>
        <p:nvSpPr>
          <p:cNvPr id="5" name="TextBox 4"/>
          <p:cNvSpPr txBox="1"/>
          <p:nvPr/>
        </p:nvSpPr>
        <p:spPr>
          <a:xfrm>
            <a:off x="551330" y="6126163"/>
            <a:ext cx="7534691" cy="646331"/>
          </a:xfrm>
          <a:prstGeom prst="rect">
            <a:avLst/>
          </a:prstGeom>
          <a:noFill/>
        </p:spPr>
        <p:txBody>
          <a:bodyPr wrap="none" rtlCol="0">
            <a:spAutoFit/>
          </a:bodyPr>
          <a:lstStyle/>
          <a:p>
            <a:pPr algn="ctr"/>
            <a:r>
              <a:rPr lang="en-US" i="1" dirty="0" smtClean="0">
                <a:solidFill>
                  <a:schemeClr val="accent1">
                    <a:lumMod val="50000"/>
                  </a:schemeClr>
                </a:solidFill>
              </a:rPr>
              <a:t>Lab members have a significant influence on who is hired </a:t>
            </a:r>
            <a:r>
              <a:rPr lang="mr-IN" i="1" dirty="0" smtClean="0">
                <a:solidFill>
                  <a:schemeClr val="accent1">
                    <a:lumMod val="50000"/>
                  </a:schemeClr>
                </a:solidFill>
              </a:rPr>
              <a:t>–</a:t>
            </a:r>
            <a:r>
              <a:rPr lang="en-US" i="1" dirty="0" smtClean="0">
                <a:solidFill>
                  <a:schemeClr val="accent1">
                    <a:lumMod val="50000"/>
                  </a:schemeClr>
                </a:solidFill>
              </a:rPr>
              <a:t> every conversation</a:t>
            </a:r>
          </a:p>
          <a:p>
            <a:pPr algn="ctr"/>
            <a:r>
              <a:rPr lang="en-US" i="1" dirty="0" smtClean="0">
                <a:solidFill>
                  <a:schemeClr val="accent1">
                    <a:lumMod val="50000"/>
                  </a:schemeClr>
                </a:solidFill>
              </a:rPr>
              <a:t> is part of the interview process</a:t>
            </a:r>
            <a:endParaRPr lang="en-US" i="1" dirty="0">
              <a:solidFill>
                <a:schemeClr val="accent1">
                  <a:lumMod val="50000"/>
                </a:schemeClr>
              </a:solidFill>
            </a:endParaRP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99948652"/>
      </p:ext>
    </p:extLst>
  </p:cSld>
  <p:clrMapOvr>
    <a:masterClrMapping/>
  </p:clrMapOvr>
  <mc:AlternateContent xmlns:mc="http://schemas.openxmlformats.org/markup-compatibility/2006" xmlns:p14="http://schemas.microsoft.com/office/powerpoint/2010/main">
    <mc:Choice Requires="p14">
      <p:transition spd="slow" p14:dur="2000" advTm="22163"/>
    </mc:Choice>
    <mc:Fallback xmlns="">
      <p:transition spd="slow" advTm="22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984"/>
            <a:ext cx="8081682" cy="780969"/>
          </a:xfrm>
        </p:spPr>
        <p:txBody>
          <a:bodyPr/>
          <a:lstStyle/>
          <a:p>
            <a:r>
              <a:rPr lang="en-US" dirty="0" smtClean="0">
                <a:solidFill>
                  <a:schemeClr val="tx2">
                    <a:lumMod val="75000"/>
                  </a:schemeClr>
                </a:solidFill>
              </a:rPr>
              <a:t>QUESTIONS TO ASK</a:t>
            </a:r>
            <a:endParaRPr lang="en-US" dirty="0">
              <a:solidFill>
                <a:schemeClr val="tx2">
                  <a:lumMod val="75000"/>
                </a:schemeClr>
              </a:solidFill>
            </a:endParaRPr>
          </a:p>
        </p:txBody>
      </p:sp>
      <p:sp>
        <p:nvSpPr>
          <p:cNvPr id="4" name="Rectangle 3"/>
          <p:cNvSpPr/>
          <p:nvPr/>
        </p:nvSpPr>
        <p:spPr>
          <a:xfrm>
            <a:off x="234338" y="849645"/>
            <a:ext cx="8741573" cy="6186309"/>
          </a:xfrm>
          <a:prstGeom prst="rect">
            <a:avLst/>
          </a:prstGeom>
        </p:spPr>
        <p:txBody>
          <a:bodyPr wrap="square">
            <a:spAutoFit/>
          </a:bodyPr>
          <a:lstStyle/>
          <a:p>
            <a:pPr marL="457200" indent="-457200">
              <a:buFont typeface="+mj-lt"/>
              <a:buAutoNum type="arabicPeriod"/>
            </a:pPr>
            <a:r>
              <a:rPr lang="en-US" dirty="0"/>
              <a:t>What are the adviser's expectations of the postdoc</a:t>
            </a:r>
            <a:r>
              <a:rPr lang="en-US" dirty="0" smtClean="0"/>
              <a:t>?</a:t>
            </a:r>
          </a:p>
          <a:p>
            <a:pPr marL="457200" indent="-457200">
              <a:buFont typeface="+mj-lt"/>
              <a:buAutoNum type="arabicPeriod"/>
            </a:pPr>
            <a:r>
              <a:rPr lang="en-US" dirty="0"/>
              <a:t>Is the PI well connected</a:t>
            </a:r>
            <a:r>
              <a:rPr lang="en-US" dirty="0" smtClean="0"/>
              <a:t>? Can they introduce me to the right people?</a:t>
            </a:r>
            <a:endParaRPr lang="en-US" dirty="0"/>
          </a:p>
          <a:p>
            <a:pPr marL="457200" indent="-457200">
              <a:buFont typeface="+mj-lt"/>
              <a:buAutoNum type="arabicPeriod"/>
            </a:pPr>
            <a:r>
              <a:rPr lang="en-US" dirty="0"/>
              <a:t>Will the adviser or the postdoc determine the research program?</a:t>
            </a:r>
          </a:p>
          <a:p>
            <a:pPr marL="457200" indent="-457200">
              <a:buFont typeface="+mj-lt"/>
              <a:buAutoNum type="arabicPeriod"/>
            </a:pPr>
            <a:r>
              <a:rPr lang="en-US" dirty="0"/>
              <a:t>How many postdocs has this adviser had? Where did they go afterward?</a:t>
            </a:r>
          </a:p>
          <a:p>
            <a:pPr marL="457200" indent="-457200">
              <a:buFont typeface="+mj-lt"/>
              <a:buAutoNum type="arabicPeriod"/>
            </a:pPr>
            <a:r>
              <a:rPr lang="en-US" dirty="0"/>
              <a:t>What do current and past lab members think about their experience?</a:t>
            </a:r>
          </a:p>
          <a:p>
            <a:pPr marL="457200" indent="-457200">
              <a:buFont typeface="+mj-lt"/>
              <a:buAutoNum type="arabicPeriod"/>
            </a:pPr>
            <a:r>
              <a:rPr lang="en-US" dirty="0"/>
              <a:t>Will the adviser have time for mentoring? Or should I seek out other mentors?</a:t>
            </a:r>
          </a:p>
          <a:p>
            <a:pPr marL="457200" indent="-457200">
              <a:buFont typeface="+mj-lt"/>
              <a:buAutoNum type="arabicPeriod"/>
            </a:pPr>
            <a:r>
              <a:rPr lang="en-US" dirty="0"/>
              <a:t>How many others (grad students, staff, postdocs) now work for this adviser?</a:t>
            </a:r>
          </a:p>
          <a:p>
            <a:pPr marL="457200" indent="-457200">
              <a:buFont typeface="+mj-lt"/>
              <a:buAutoNum type="arabicPeriod"/>
            </a:pPr>
            <a:r>
              <a:rPr lang="en-US" dirty="0"/>
              <a:t>How many papers are being published? Where</a:t>
            </a:r>
            <a:r>
              <a:rPr lang="en-US" dirty="0" smtClean="0"/>
              <a:t>? Publication record?</a:t>
            </a:r>
            <a:endParaRPr lang="en-US" dirty="0"/>
          </a:p>
          <a:p>
            <a:pPr marL="457200" indent="-457200">
              <a:buFont typeface="+mj-lt"/>
              <a:buAutoNum type="arabicPeriod"/>
            </a:pPr>
            <a:r>
              <a:rPr lang="en-US" dirty="0"/>
              <a:t>What is the adviser's policy on travel to meetings? Authorship? Ownership of ideas?</a:t>
            </a:r>
          </a:p>
          <a:p>
            <a:pPr marL="457200" indent="-457200">
              <a:buFont typeface="+mj-lt"/>
              <a:buAutoNum type="arabicPeriod"/>
            </a:pPr>
            <a:r>
              <a:rPr lang="en-US" dirty="0"/>
              <a:t>Will I have practice in grant writing? Teaching/mentoring? Oral presentations? Review of manuscripts?</a:t>
            </a:r>
          </a:p>
          <a:p>
            <a:pPr marL="457200" indent="-457200">
              <a:buFont typeface="+mj-lt"/>
              <a:buAutoNum type="arabicPeriod"/>
            </a:pPr>
            <a:r>
              <a:rPr lang="en-US" dirty="0"/>
              <a:t>Can I expect to take part of the project away after the postdoc?</a:t>
            </a:r>
          </a:p>
          <a:p>
            <a:pPr marL="457200" indent="-457200">
              <a:buFont typeface="+mj-lt"/>
              <a:buAutoNum type="arabicPeriod"/>
            </a:pPr>
            <a:r>
              <a:rPr lang="en-US" dirty="0"/>
              <a:t>How long is financial support guaranteed? On what does renewal depend?</a:t>
            </a:r>
          </a:p>
          <a:p>
            <a:pPr marL="457200" indent="-457200">
              <a:buFont typeface="+mj-lt"/>
              <a:buAutoNum type="arabicPeriod"/>
            </a:pPr>
            <a:r>
              <a:rPr lang="en-US" dirty="0"/>
              <a:t>Can I count on help in finding </a:t>
            </a:r>
            <a:r>
              <a:rPr lang="en-US" dirty="0" smtClean="0"/>
              <a:t>an academic </a:t>
            </a:r>
            <a:r>
              <a:rPr lang="en-US" dirty="0"/>
              <a:t>position?</a:t>
            </a:r>
          </a:p>
          <a:p>
            <a:pPr marL="457200" indent="-457200">
              <a:buFont typeface="+mj-lt"/>
              <a:buAutoNum type="arabicPeriod"/>
            </a:pPr>
            <a:r>
              <a:rPr lang="en-US" dirty="0"/>
              <a:t>Will the adviser have adequate research funds to support the proposed research? </a:t>
            </a:r>
            <a:r>
              <a:rPr lang="en-US" dirty="0" smtClean="0"/>
              <a:t>Is </a:t>
            </a:r>
            <a:r>
              <a:rPr lang="en-US" dirty="0"/>
              <a:t>the lab well funded?  Is there space to work</a:t>
            </a:r>
            <a:r>
              <a:rPr lang="en-US" dirty="0" smtClean="0"/>
              <a:t>? Solid grant record?</a:t>
            </a:r>
          </a:p>
          <a:p>
            <a:pPr marL="457200" indent="-457200">
              <a:buFont typeface="+mj-lt"/>
              <a:buAutoNum type="arabicPeriod"/>
            </a:pPr>
            <a:r>
              <a:rPr lang="en-US" dirty="0"/>
              <a:t>Is the mentor’s lab a good fit?  Is the lab 9 to 5 or working 24/7?  Small or large lab?  Technician or lab manager available for support?  Collaborative or </a:t>
            </a:r>
            <a:r>
              <a:rPr lang="en-US" dirty="0" smtClean="0"/>
              <a:t>competitive?</a:t>
            </a:r>
          </a:p>
          <a:p>
            <a:pPr marL="457200" indent="-457200">
              <a:buFont typeface="+mj-lt"/>
              <a:buAutoNum type="arabicPeriod"/>
            </a:pPr>
            <a:r>
              <a:rPr lang="en-US" dirty="0" smtClean="0"/>
              <a:t>Does </a:t>
            </a:r>
            <a:r>
              <a:rPr lang="en-US" dirty="0"/>
              <a:t>the PI have tenure? Do they serve on study sections</a:t>
            </a:r>
            <a:r>
              <a:rPr lang="en-US" dirty="0" smtClean="0"/>
              <a:t>?</a:t>
            </a:r>
          </a:p>
          <a:p>
            <a:pPr marL="457200" indent="-457200">
              <a:buFont typeface="+mj-lt"/>
              <a:buAutoNum type="arabicPeriod"/>
            </a:pPr>
            <a:r>
              <a:rPr lang="en-US" dirty="0"/>
              <a:t>What facilities and resources do you have access to</a:t>
            </a:r>
            <a:r>
              <a:rPr lang="en-US" dirty="0" smtClean="0"/>
              <a:t>?</a:t>
            </a:r>
          </a:p>
          <a:p>
            <a:pPr marL="457200" indent="-457200">
              <a:buFont typeface="+mj-lt"/>
              <a:buAutoNum type="arabicPeriod"/>
            </a:pPr>
            <a:r>
              <a:rPr lang="en-US" dirty="0"/>
              <a:t>Will the project yield interesting and publishable results</a:t>
            </a:r>
            <a:r>
              <a:rPr lang="en-US" dirty="0" smtClean="0"/>
              <a:t>?</a:t>
            </a:r>
            <a:endParaRPr lang="en-US" dirty="0"/>
          </a:p>
          <a:p>
            <a:pPr marL="457200" indent="-457200">
              <a:buFont typeface="+mj-lt"/>
              <a:buAutoNum type="arabicPeriod"/>
            </a:pP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31281400"/>
      </p:ext>
    </p:extLst>
  </p:cSld>
  <p:clrMapOvr>
    <a:masterClrMapping/>
  </p:clrMapOvr>
  <mc:AlternateContent xmlns:mc="http://schemas.openxmlformats.org/markup-compatibility/2006" xmlns:p14="http://schemas.microsoft.com/office/powerpoint/2010/main">
    <mc:Choice Requires="p14">
      <p:transition spd="slow" p14:dur="2000" advTm="22999"/>
    </mc:Choice>
    <mc:Fallback xmlns="">
      <p:transition spd="slow" advTm="22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Choosing the right PI</a:t>
            </a:r>
          </a:p>
        </p:txBody>
      </p:sp>
      <p:pic>
        <p:nvPicPr>
          <p:cNvPr id="9" name="Content Placeholder 8">
            <a:extLst>
              <a:ext uri="{FF2B5EF4-FFF2-40B4-BE49-F238E27FC236}">
                <a16:creationId xmlns:a16="http://schemas.microsoft.com/office/drawing/2014/main" xmlns="" id="{07F4BA7F-45FA-1E4C-BF93-9D972295EB85}"/>
              </a:ext>
            </a:extLst>
          </p:cNvPr>
          <p:cNvPicPr>
            <a:picLocks noGrp="1" noChangeAspect="1"/>
          </p:cNvPicPr>
          <p:nvPr>
            <p:ph idx="1"/>
          </p:nvPr>
        </p:nvPicPr>
        <p:blipFill>
          <a:blip r:embed="rId5"/>
          <a:stretch>
            <a:fillRect/>
          </a:stretch>
        </p:blipFill>
        <p:spPr>
          <a:xfrm>
            <a:off x="2156203" y="1920479"/>
            <a:ext cx="4451767" cy="3394472"/>
          </a:xfr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653573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689" y="401934"/>
            <a:ext cx="8229600" cy="857250"/>
          </a:xfrm>
        </p:spPr>
        <p:txBody>
          <a:bodyPr>
            <a:normAutofit fontScale="90000"/>
          </a:bodyPr>
          <a:lstStyle/>
          <a:p>
            <a:r>
              <a:rPr lang="en-US" b="1" dirty="0">
                <a:solidFill>
                  <a:schemeClr val="tx2"/>
                </a:solidFill>
              </a:rPr>
              <a:t>How much does a postdoc actually make?</a:t>
            </a:r>
          </a:p>
        </p:txBody>
      </p:sp>
      <p:pic>
        <p:nvPicPr>
          <p:cNvPr id="7" name="Picture 6">
            <a:extLst>
              <a:ext uri="{FF2B5EF4-FFF2-40B4-BE49-F238E27FC236}">
                <a16:creationId xmlns:a16="http://schemas.microsoft.com/office/drawing/2014/main" xmlns="" id="{DA427D64-DD85-D14E-88CA-0C757625D70B}"/>
              </a:ext>
            </a:extLst>
          </p:cNvPr>
          <p:cNvPicPr>
            <a:picLocks noChangeAspect="1"/>
          </p:cNvPicPr>
          <p:nvPr/>
        </p:nvPicPr>
        <p:blipFill rotWithShape="1">
          <a:blip r:embed="rId5"/>
          <a:srcRect t="41345"/>
          <a:stretch/>
        </p:blipFill>
        <p:spPr>
          <a:xfrm>
            <a:off x="5187773" y="1543526"/>
            <a:ext cx="3794667" cy="812109"/>
          </a:xfrm>
          <a:prstGeom prst="rect">
            <a:avLst/>
          </a:prstGeom>
        </p:spPr>
      </p:pic>
      <p:pic>
        <p:nvPicPr>
          <p:cNvPr id="8" name="Content Placeholder 12">
            <a:extLst>
              <a:ext uri="{FF2B5EF4-FFF2-40B4-BE49-F238E27FC236}">
                <a16:creationId xmlns:a16="http://schemas.microsoft.com/office/drawing/2014/main" xmlns="" id="{4CD31BD4-5362-414D-BD44-22A874628B2F}"/>
              </a:ext>
            </a:extLst>
          </p:cNvPr>
          <p:cNvPicPr>
            <a:picLocks noChangeAspect="1"/>
          </p:cNvPicPr>
          <p:nvPr/>
        </p:nvPicPr>
        <p:blipFill>
          <a:blip r:embed="rId6"/>
          <a:stretch>
            <a:fillRect/>
          </a:stretch>
        </p:blipFill>
        <p:spPr>
          <a:xfrm>
            <a:off x="1342606" y="2463982"/>
            <a:ext cx="7113633" cy="3394472"/>
          </a:xfrm>
          <a:prstGeom prst="rect">
            <a:avLst/>
          </a:prstGeom>
        </p:spPr>
      </p:pic>
      <p:sp>
        <p:nvSpPr>
          <p:cNvPr id="9" name="Rectangle 8">
            <a:extLst>
              <a:ext uri="{FF2B5EF4-FFF2-40B4-BE49-F238E27FC236}">
                <a16:creationId xmlns:a16="http://schemas.microsoft.com/office/drawing/2014/main" xmlns="" id="{8B2A660E-5C84-2E42-B03A-042F2FED5F13}"/>
              </a:ext>
            </a:extLst>
          </p:cNvPr>
          <p:cNvSpPr/>
          <p:nvPr/>
        </p:nvSpPr>
        <p:spPr>
          <a:xfrm>
            <a:off x="0" y="1606106"/>
            <a:ext cx="4997548" cy="738664"/>
          </a:xfrm>
          <a:prstGeom prst="rect">
            <a:avLst/>
          </a:prstGeom>
        </p:spPr>
        <p:txBody>
          <a:bodyPr wrap="square">
            <a:spAutoFit/>
          </a:bodyPr>
          <a:lstStyle/>
          <a:p>
            <a:pPr algn="ctr"/>
            <a:r>
              <a:rPr lang="en-US" sz="2100" dirty="0"/>
              <a:t>&gt;1,100 postdoc salaries reported at: </a:t>
            </a:r>
            <a:r>
              <a:rPr lang="en-US" sz="2100" dirty="0">
                <a:hlinkClick r:id="rId7"/>
              </a:rPr>
              <a:t>https://postdocsalaries.appspot.com/</a:t>
            </a:r>
            <a:r>
              <a:rPr lang="en-US" sz="2100" dirty="0"/>
              <a:t> </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57353446"/>
      </p:ext>
    </p:extLst>
  </p:cSld>
  <p:clrMapOvr>
    <a:masterClrMapping/>
  </p:clrMapOvr>
  <mc:AlternateContent xmlns:mc="http://schemas.openxmlformats.org/markup-compatibility/2006" xmlns:p14="http://schemas.microsoft.com/office/powerpoint/2010/main">
    <mc:Choice Requires="p14">
      <p:transition spd="slow" p14:dur="2000" advTm="46190"/>
    </mc:Choice>
    <mc:Fallback xmlns="">
      <p:transition spd="slow" advTm="46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POSTDOCS</a:t>
            </a:r>
            <a:endParaRPr lang="en-US" dirty="0"/>
          </a:p>
        </p:txBody>
      </p:sp>
      <p:sp>
        <p:nvSpPr>
          <p:cNvPr id="3" name="Content Placeholder 2"/>
          <p:cNvSpPr>
            <a:spLocks noGrp="1"/>
          </p:cNvSpPr>
          <p:nvPr>
            <p:ph idx="1"/>
          </p:nvPr>
        </p:nvSpPr>
        <p:spPr/>
        <p:txBody>
          <a:bodyPr>
            <a:normAutofit fontScale="92500"/>
          </a:bodyPr>
          <a:lstStyle/>
          <a:p>
            <a:r>
              <a:rPr lang="en-US" dirty="0"/>
              <a:t>Gives you exposure to biotech/</a:t>
            </a:r>
            <a:r>
              <a:rPr lang="en-US" dirty="0" err="1"/>
              <a:t>pharma</a:t>
            </a:r>
            <a:endParaRPr lang="en-US" dirty="0"/>
          </a:p>
          <a:p>
            <a:r>
              <a:rPr lang="en-US" dirty="0"/>
              <a:t>Provides experience/foot in the door</a:t>
            </a:r>
          </a:p>
          <a:p>
            <a:r>
              <a:rPr lang="en-US" dirty="0"/>
              <a:t>You can go back to academia – this can be dependent on what company you choose</a:t>
            </a:r>
          </a:p>
          <a:p>
            <a:r>
              <a:rPr lang="en-US" dirty="0"/>
              <a:t>Many companies like to continue the relationship with postdocs in their faculty positions</a:t>
            </a:r>
          </a:p>
          <a:p>
            <a:r>
              <a:rPr lang="en-US" dirty="0"/>
              <a:t>You can publish</a:t>
            </a:r>
          </a:p>
          <a:p>
            <a:r>
              <a:rPr lang="en-US" dirty="0"/>
              <a:t>Resource rich</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79504821"/>
      </p:ext>
    </p:extLst>
  </p:cSld>
  <p:clrMapOvr>
    <a:masterClrMapping/>
  </p:clrMapOvr>
  <mc:AlternateContent xmlns:mc="http://schemas.openxmlformats.org/markup-compatibility/2006" xmlns:p14="http://schemas.microsoft.com/office/powerpoint/2010/main">
    <mc:Choice Requires="p14">
      <p:transition spd="slow" p14:dur="2000" advTm="53519"/>
    </mc:Choice>
    <mc:Fallback xmlns="">
      <p:transition spd="slow" advTm="53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POSTDOC</a:t>
            </a:r>
            <a:endParaRPr lang="en-US" dirty="0"/>
          </a:p>
        </p:txBody>
      </p:sp>
      <p:sp>
        <p:nvSpPr>
          <p:cNvPr id="4" name="Content Placeholder 2"/>
          <p:cNvSpPr>
            <a:spLocks noGrp="1"/>
          </p:cNvSpPr>
          <p:nvPr>
            <p:ph idx="1"/>
          </p:nvPr>
        </p:nvSpPr>
        <p:spPr/>
        <p:txBody>
          <a:bodyPr/>
          <a:lstStyle/>
          <a:p>
            <a:pPr marL="0" indent="0">
              <a:buNone/>
            </a:pPr>
            <a:r>
              <a:rPr lang="en-US" i="1" dirty="0" smtClean="0">
                <a:solidFill>
                  <a:schemeClr val="accent1">
                    <a:lumMod val="50000"/>
                  </a:schemeClr>
                </a:solidFill>
              </a:rPr>
              <a:t>The Postdoc period can be a phenomenal time in your life when you can really figure it all out, What is it that excites you about science?  Graduate school is about learning how to be a scientist. </a:t>
            </a:r>
            <a:r>
              <a:rPr lang="en-US" b="1" i="1" dirty="0" smtClean="0">
                <a:solidFill>
                  <a:schemeClr val="accent1">
                    <a:lumMod val="50000"/>
                  </a:schemeClr>
                </a:solidFill>
              </a:rPr>
              <a:t>The Postdoc is about laying the foundation for the rest of your career.</a:t>
            </a:r>
          </a:p>
          <a:p>
            <a:pPr marL="0" indent="0">
              <a:buNone/>
            </a:pPr>
            <a:r>
              <a:rPr lang="en-US" dirty="0" smtClean="0"/>
              <a:t>Jeremy Reiter, MD PhD Assistant Professor Biochemistry, UCSF</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7728116"/>
      </p:ext>
    </p:extLst>
  </p:cSld>
  <p:clrMapOvr>
    <a:masterClrMapping/>
  </p:clrMapOvr>
  <mc:AlternateContent xmlns:mc="http://schemas.openxmlformats.org/markup-compatibility/2006" xmlns:p14="http://schemas.microsoft.com/office/powerpoint/2010/main">
    <mc:Choice Requires="p14">
      <p:transition spd="slow" p14:dur="2000" advTm="31696"/>
    </mc:Choice>
    <mc:Fallback xmlns="">
      <p:transition spd="slow" advTm="31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7375E"/>
                </a:solidFill>
              </a:rPr>
              <a:t>Industry Postdocs</a:t>
            </a:r>
            <a:endParaRPr lang="en-US" b="1" dirty="0">
              <a:solidFill>
                <a:srgbClr val="17375E"/>
              </a:solidFill>
            </a:endParaRPr>
          </a:p>
        </p:txBody>
      </p:sp>
      <p:sp>
        <p:nvSpPr>
          <p:cNvPr id="3" name="Content Placeholder 2"/>
          <p:cNvSpPr>
            <a:spLocks noGrp="1"/>
          </p:cNvSpPr>
          <p:nvPr>
            <p:ph idx="1"/>
          </p:nvPr>
        </p:nvSpPr>
        <p:spPr>
          <a:xfrm>
            <a:off x="457199" y="1600200"/>
            <a:ext cx="8547307" cy="4538564"/>
          </a:xfrm>
        </p:spPr>
        <p:txBody>
          <a:bodyPr numCol="3">
            <a:normAutofit fontScale="85000" lnSpcReduction="20000"/>
          </a:bodyPr>
          <a:lstStyle/>
          <a:p>
            <a:pPr marL="0" indent="0">
              <a:buNone/>
            </a:pPr>
            <a:r>
              <a:rPr lang="en-US" sz="3400" dirty="0" err="1" smtClean="0"/>
              <a:t>Genetech</a:t>
            </a:r>
            <a:endParaRPr lang="en-US" sz="3400" dirty="0" smtClean="0"/>
          </a:p>
          <a:p>
            <a:pPr marL="0" indent="0">
              <a:buNone/>
            </a:pPr>
            <a:r>
              <a:rPr lang="en-US" sz="3400" dirty="0" smtClean="0"/>
              <a:t>Pfizer</a:t>
            </a:r>
          </a:p>
          <a:p>
            <a:pPr marL="0" indent="0">
              <a:buNone/>
            </a:pPr>
            <a:r>
              <a:rPr lang="en-US" sz="3400" dirty="0" smtClean="0"/>
              <a:t>Medimmune</a:t>
            </a:r>
          </a:p>
          <a:p>
            <a:pPr marL="0" indent="0">
              <a:buNone/>
            </a:pPr>
            <a:r>
              <a:rPr lang="en-US" sz="3400" dirty="0" smtClean="0"/>
              <a:t>Astra Zeneca</a:t>
            </a:r>
          </a:p>
          <a:p>
            <a:pPr marL="0" indent="0">
              <a:buNone/>
            </a:pPr>
            <a:r>
              <a:rPr lang="en-US" sz="3400" dirty="0" smtClean="0"/>
              <a:t>Novartis</a:t>
            </a:r>
          </a:p>
          <a:p>
            <a:pPr marL="0" indent="0">
              <a:buNone/>
            </a:pPr>
            <a:r>
              <a:rPr lang="en-US" sz="3400" dirty="0" smtClean="0"/>
              <a:t>Amgen</a:t>
            </a:r>
          </a:p>
          <a:p>
            <a:pPr marL="0" indent="0">
              <a:buNone/>
            </a:pPr>
            <a:r>
              <a:rPr lang="en-US" sz="3400" dirty="0" smtClean="0"/>
              <a:t>J &amp; J </a:t>
            </a:r>
          </a:p>
          <a:p>
            <a:pPr marL="0" indent="0">
              <a:buNone/>
            </a:pPr>
            <a:r>
              <a:rPr lang="en-US" sz="3400" dirty="0" err="1" smtClean="0"/>
              <a:t>Biogen</a:t>
            </a:r>
            <a:endParaRPr lang="en-US" sz="3400" dirty="0" smtClean="0"/>
          </a:p>
          <a:p>
            <a:pPr marL="0" indent="0">
              <a:buNone/>
            </a:pPr>
            <a:r>
              <a:rPr lang="en-US" sz="3400" dirty="0" smtClean="0"/>
              <a:t>Eli Lilly</a:t>
            </a:r>
          </a:p>
          <a:p>
            <a:pPr marL="0" indent="0">
              <a:buNone/>
            </a:pPr>
            <a:r>
              <a:rPr lang="en-US" sz="3400" dirty="0" err="1" smtClean="0"/>
              <a:t>Celgene</a:t>
            </a:r>
            <a:endParaRPr lang="en-US" sz="3400" dirty="0" smtClean="0"/>
          </a:p>
          <a:p>
            <a:pPr marL="0" indent="0">
              <a:buNone/>
            </a:pPr>
            <a:r>
              <a:rPr lang="en-US" sz="3400" dirty="0" smtClean="0"/>
              <a:t>New England </a:t>
            </a:r>
            <a:r>
              <a:rPr lang="en-US" sz="3400" dirty="0" err="1" smtClean="0"/>
              <a:t>Biolabs</a:t>
            </a:r>
            <a:endParaRPr lang="en-US" sz="3400" dirty="0" smtClean="0"/>
          </a:p>
          <a:p>
            <a:pPr marL="0" indent="0">
              <a:buNone/>
            </a:pPr>
            <a:r>
              <a:rPr lang="en-US" sz="3400" dirty="0" err="1" smtClean="0"/>
              <a:t>Sutro</a:t>
            </a:r>
            <a:r>
              <a:rPr lang="en-US" sz="3400" dirty="0" smtClean="0"/>
              <a:t> </a:t>
            </a:r>
            <a:r>
              <a:rPr lang="en-US" sz="3400" dirty="0" err="1" smtClean="0"/>
              <a:t>Biopharma</a:t>
            </a:r>
            <a:endParaRPr lang="en-US" sz="3400" dirty="0" smtClean="0"/>
          </a:p>
          <a:p>
            <a:pPr marL="0" indent="0">
              <a:buNone/>
            </a:pPr>
            <a:r>
              <a:rPr lang="en-US" sz="3400" dirty="0" err="1" smtClean="0"/>
              <a:t>Achaogen</a:t>
            </a:r>
            <a:endParaRPr lang="en-US" sz="3400" dirty="0" smtClean="0"/>
          </a:p>
          <a:p>
            <a:pPr marL="0" indent="0">
              <a:buNone/>
            </a:pPr>
            <a:r>
              <a:rPr lang="en-US" sz="3400" dirty="0" smtClean="0"/>
              <a:t>GSK</a:t>
            </a:r>
          </a:p>
          <a:p>
            <a:pPr marL="0" indent="0">
              <a:buNone/>
            </a:pPr>
            <a:r>
              <a:rPr lang="en-US" sz="3400" dirty="0" err="1" smtClean="0"/>
              <a:t>Abbvie</a:t>
            </a:r>
            <a:endParaRPr lang="en-US" sz="3400" dirty="0" smtClean="0"/>
          </a:p>
          <a:p>
            <a:pPr marL="0" indent="0">
              <a:buNone/>
            </a:pPr>
            <a:r>
              <a:rPr lang="en-US" sz="3400" dirty="0" smtClean="0"/>
              <a:t>Merck</a:t>
            </a:r>
          </a:p>
          <a:p>
            <a:pPr marL="0" indent="0">
              <a:buNone/>
            </a:pPr>
            <a:r>
              <a:rPr lang="en-US" sz="3400" dirty="0" err="1" smtClean="0"/>
              <a:t>Sanofi</a:t>
            </a:r>
            <a:endParaRPr lang="en-US" sz="3400" dirty="0" smtClean="0"/>
          </a:p>
          <a:p>
            <a:pPr marL="0" indent="0">
              <a:buNone/>
            </a:pPr>
            <a:r>
              <a:rPr lang="en-US" sz="3400" dirty="0" err="1" smtClean="0"/>
              <a:t>Biogen</a:t>
            </a:r>
            <a:endParaRPr lang="en-US" sz="3400" dirty="0" smtClean="0"/>
          </a:p>
          <a:p>
            <a:pPr marL="0" indent="0">
              <a:buNone/>
            </a:pPr>
            <a:r>
              <a:rPr lang="en-US" sz="3400" dirty="0" smtClean="0"/>
              <a:t>Shire </a:t>
            </a:r>
          </a:p>
          <a:p>
            <a:pPr marL="0" indent="0">
              <a:buNone/>
            </a:pPr>
            <a:r>
              <a:rPr lang="en-US" sz="3400" dirty="0" err="1" smtClean="0"/>
              <a:t>Regeneron</a:t>
            </a:r>
            <a:endParaRPr lang="en-US" sz="3400" dirty="0" smtClean="0"/>
          </a:p>
          <a:p>
            <a:pPr marL="0" indent="0">
              <a:buNone/>
            </a:pPr>
            <a:r>
              <a:rPr lang="en-US" sz="3400" dirty="0" err="1" smtClean="0"/>
              <a:t>Alexion</a:t>
            </a:r>
            <a:endParaRPr lang="en-US" sz="3400" dirty="0" smtClean="0"/>
          </a:p>
          <a:p>
            <a:pPr marL="0" indent="0">
              <a:buNone/>
            </a:pPr>
            <a:r>
              <a:rPr lang="en-US" sz="3400" dirty="0" smtClean="0"/>
              <a:t>Roche</a:t>
            </a:r>
          </a:p>
          <a:p>
            <a:pPr marL="0" indent="0">
              <a:buNone/>
            </a:pPr>
            <a:r>
              <a:rPr lang="en-US" sz="3400" dirty="0" err="1" smtClean="0"/>
              <a:t>Alkermes</a:t>
            </a:r>
            <a:endParaRPr lang="en-US" sz="3400" dirty="0" smtClean="0"/>
          </a:p>
          <a:p>
            <a:pPr marL="0" indent="0">
              <a:buNone/>
            </a:pPr>
            <a:r>
              <a:rPr lang="en-US" sz="3400" dirty="0" err="1" smtClean="0"/>
              <a:t>Mircosoft</a:t>
            </a:r>
            <a:endParaRPr lang="en-US" sz="3400" dirty="0" smtClean="0"/>
          </a:p>
          <a:p>
            <a:pPr marL="0" indent="0">
              <a:buNone/>
            </a:pPr>
            <a:r>
              <a:rPr lang="en-US" sz="3400" dirty="0" smtClean="0"/>
              <a:t>NGM</a:t>
            </a:r>
          </a:p>
          <a:p>
            <a:pPr marL="0" indent="0">
              <a:buNone/>
            </a:pPr>
            <a:r>
              <a:rPr lang="en-US" sz="3400" dirty="0" err="1" smtClean="0"/>
              <a:t>Dynavax</a:t>
            </a:r>
            <a:endParaRPr lang="en-US" sz="3400" dirty="0" smtClean="0"/>
          </a:p>
          <a:p>
            <a:pPr marL="0" indent="0">
              <a:buNone/>
            </a:pPr>
            <a:r>
              <a:rPr lang="en-US" sz="3400" dirty="0" smtClean="0"/>
              <a:t>Wolfe laboratories</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41823132"/>
      </p:ext>
    </p:extLst>
  </p:cSld>
  <p:clrMapOvr>
    <a:masterClrMapping/>
  </p:clrMapOvr>
  <mc:AlternateContent xmlns:mc="http://schemas.openxmlformats.org/markup-compatibility/2006" xmlns:p14="http://schemas.microsoft.com/office/powerpoint/2010/main">
    <mc:Choice Requires="p14">
      <p:transition spd="slow" p14:dur="2000" advTm="6609"/>
    </mc:Choice>
    <mc:Fallback xmlns="">
      <p:transition spd="slow" advTm="6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1476" cy="1143000"/>
          </a:xfrm>
        </p:spPr>
        <p:txBody>
          <a:bodyPr>
            <a:normAutofit fontScale="90000"/>
          </a:bodyPr>
          <a:lstStyle/>
          <a:p>
            <a:r>
              <a:rPr lang="en-US" dirty="0" smtClean="0">
                <a:solidFill>
                  <a:srgbClr val="17375E"/>
                </a:solidFill>
              </a:rPr>
              <a:t>NON-DEGREE GRANTING INSTITUTIONS</a:t>
            </a:r>
            <a:endParaRPr lang="en-US" dirty="0">
              <a:solidFill>
                <a:srgbClr val="17375E"/>
              </a:solidFill>
            </a:endParaRPr>
          </a:p>
        </p:txBody>
      </p:sp>
      <p:sp>
        <p:nvSpPr>
          <p:cNvPr id="3" name="Content Placeholder 2"/>
          <p:cNvSpPr>
            <a:spLocks noGrp="1"/>
          </p:cNvSpPr>
          <p:nvPr>
            <p:ph idx="1"/>
          </p:nvPr>
        </p:nvSpPr>
        <p:spPr/>
        <p:txBody>
          <a:bodyPr/>
          <a:lstStyle/>
          <a:p>
            <a:r>
              <a:rPr lang="en-US" dirty="0" smtClean="0"/>
              <a:t>FDA </a:t>
            </a:r>
          </a:p>
          <a:p>
            <a:r>
              <a:rPr lang="en-US" dirty="0" smtClean="0"/>
              <a:t>NIH </a:t>
            </a:r>
          </a:p>
          <a:p>
            <a:r>
              <a:rPr lang="en-US" dirty="0" smtClean="0"/>
              <a:t>St. Jude</a:t>
            </a:r>
          </a:p>
          <a:p>
            <a:r>
              <a:rPr lang="en-US" dirty="0" smtClean="0"/>
              <a:t>ORISE fellowships at National Labs</a:t>
            </a:r>
          </a:p>
          <a:p>
            <a:r>
              <a:rPr lang="en-US" dirty="0" smtClean="0"/>
              <a:t>Jackson Labs</a:t>
            </a:r>
          </a:p>
          <a:p>
            <a:r>
              <a:rPr lang="en-US" dirty="0" smtClean="0"/>
              <a:t>Max Planck, Beckman Research Institute, HHMI, CDC, Smithsonian, and Scripps Research Institute </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20083103"/>
      </p:ext>
    </p:extLst>
  </p:cSld>
  <p:clrMapOvr>
    <a:masterClrMapping/>
  </p:clrMapOvr>
  <mc:AlternateContent xmlns:mc="http://schemas.openxmlformats.org/markup-compatibility/2006" xmlns:p14="http://schemas.microsoft.com/office/powerpoint/2010/main">
    <mc:Choice Requires="p14">
      <p:transition spd="slow" p14:dur="2000" advTm="22130"/>
    </mc:Choice>
    <mc:Fallback xmlns="">
      <p:transition spd="slow" advTm="22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735" y="274638"/>
            <a:ext cx="10125635" cy="1143000"/>
          </a:xfrm>
        </p:spPr>
        <p:txBody>
          <a:bodyPr>
            <a:noAutofit/>
          </a:bodyPr>
          <a:lstStyle/>
          <a:p>
            <a:r>
              <a:rPr lang="en-US" sz="3200" dirty="0" smtClean="0">
                <a:solidFill>
                  <a:schemeClr val="accent1">
                    <a:lumMod val="50000"/>
                  </a:schemeClr>
                </a:solidFill>
              </a:rPr>
              <a:t>NON-TRADITIONAL POSTDOCTORAL FELLOWSHIPS</a:t>
            </a:r>
            <a:endParaRPr lang="en-US" sz="3200" dirty="0">
              <a:solidFill>
                <a:schemeClr val="accent1">
                  <a:lumMod val="50000"/>
                </a:schemeClr>
              </a:solidFill>
            </a:endParaRPr>
          </a:p>
        </p:txBody>
      </p:sp>
      <p:sp>
        <p:nvSpPr>
          <p:cNvPr id="3" name="Content Placeholder 2"/>
          <p:cNvSpPr>
            <a:spLocks noGrp="1"/>
          </p:cNvSpPr>
          <p:nvPr>
            <p:ph idx="1"/>
          </p:nvPr>
        </p:nvSpPr>
        <p:spPr>
          <a:xfrm>
            <a:off x="457200" y="1600200"/>
            <a:ext cx="8377518" cy="4525963"/>
          </a:xfrm>
        </p:spPr>
        <p:txBody>
          <a:bodyPr>
            <a:normAutofit fontScale="85000" lnSpcReduction="20000"/>
          </a:bodyPr>
          <a:lstStyle/>
          <a:p>
            <a:r>
              <a:rPr lang="en-US" sz="2400" dirty="0" smtClean="0"/>
              <a:t>Cornell Runway Start-Up Postdoc for Entrepreneurs</a:t>
            </a:r>
          </a:p>
          <a:p>
            <a:r>
              <a:rPr lang="en-US" sz="2400" dirty="0" smtClean="0"/>
              <a:t>FDA Commissioner’s Fellowship Program </a:t>
            </a:r>
            <a:r>
              <a:rPr lang="mr-IN" sz="2400" dirty="0" smtClean="0"/>
              <a:t>–</a:t>
            </a:r>
            <a:r>
              <a:rPr lang="en-US" sz="2400" dirty="0" smtClean="0"/>
              <a:t> Regulatory Affairs</a:t>
            </a:r>
          </a:p>
          <a:p>
            <a:r>
              <a:rPr lang="en-US" sz="2400" dirty="0" smtClean="0"/>
              <a:t>NIH Technology Transfer Fellowship</a:t>
            </a:r>
          </a:p>
          <a:p>
            <a:r>
              <a:rPr lang="en-US" sz="2400" dirty="0" smtClean="0"/>
              <a:t>Presidential Management Fellows </a:t>
            </a:r>
            <a:r>
              <a:rPr lang="mr-IN" sz="2400" dirty="0" smtClean="0"/>
              <a:t>–</a:t>
            </a:r>
            <a:r>
              <a:rPr lang="en-US" sz="2400" dirty="0" smtClean="0"/>
              <a:t> Government Leadership</a:t>
            </a:r>
          </a:p>
          <a:p>
            <a:r>
              <a:rPr lang="en-US" sz="2400" dirty="0" smtClean="0"/>
              <a:t>National Biosafety and Bio-Containment Postdoctoral Fellowship Program</a:t>
            </a:r>
          </a:p>
          <a:p>
            <a:r>
              <a:rPr lang="en-US" sz="2400" dirty="0" smtClean="0"/>
              <a:t>Science Policy Fellowships </a:t>
            </a:r>
            <a:r>
              <a:rPr lang="mr-IN" sz="2400" dirty="0" smtClean="0"/>
              <a:t>–</a:t>
            </a:r>
            <a:r>
              <a:rPr lang="en-US" sz="2400" dirty="0" smtClean="0"/>
              <a:t> see science policy PowerPoint</a:t>
            </a:r>
          </a:p>
          <a:p>
            <a:r>
              <a:rPr lang="en-US" sz="2400" dirty="0" smtClean="0"/>
              <a:t>IRACDA Teaching Postdoctoral Fellowships</a:t>
            </a:r>
          </a:p>
          <a:p>
            <a:r>
              <a:rPr lang="en-US" sz="2400" dirty="0" smtClean="0"/>
              <a:t>Vanderbilt Center for Science Outreach Postdoctoral Fellowship</a:t>
            </a:r>
          </a:p>
          <a:p>
            <a:r>
              <a:rPr lang="en-US" sz="2400" dirty="0" smtClean="0"/>
              <a:t>The Data Incubator and Insight Data Science</a:t>
            </a:r>
          </a:p>
          <a:p>
            <a:r>
              <a:rPr lang="en-US" sz="2400" dirty="0" smtClean="0"/>
              <a:t>Laboratory Genetics and Genomics Fellowships</a:t>
            </a:r>
          </a:p>
          <a:p>
            <a:r>
              <a:rPr lang="en-US" sz="2400" dirty="0" smtClean="0"/>
              <a:t>Cancer Prevention Fellowship at NCI</a:t>
            </a:r>
          </a:p>
          <a:p>
            <a:r>
              <a:rPr lang="en-US" sz="2400" dirty="0" smtClean="0"/>
              <a:t>NIH Clinical Center Bioethics Fellowship</a:t>
            </a:r>
          </a:p>
          <a:p>
            <a:r>
              <a:rPr lang="en-US" sz="2400" dirty="0" smtClean="0"/>
              <a:t>UCSF Clinical Translational Science Institute Postdoctoral Fellowship</a:t>
            </a:r>
          </a:p>
          <a:p>
            <a:r>
              <a:rPr lang="en-US" sz="2400" dirty="0" smtClean="0"/>
              <a:t>MD Anderson Triumph Postdoctoral Fellowship Program </a:t>
            </a:r>
          </a:p>
          <a:p>
            <a:endParaRPr lang="en-US" sz="24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1965830"/>
      </p:ext>
    </p:extLst>
  </p:cSld>
  <p:clrMapOvr>
    <a:masterClrMapping/>
  </p:clrMapOvr>
  <mc:AlternateContent xmlns:mc="http://schemas.openxmlformats.org/markup-compatibility/2006" xmlns:p14="http://schemas.microsoft.com/office/powerpoint/2010/main">
    <mc:Choice Requires="p14">
      <p:transition spd="slow" p14:dur="2000" advTm="46540"/>
    </mc:Choice>
    <mc:Fallback xmlns="">
      <p:transition spd="slow" advTm="46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NATIONAL POSTDOC ASSOCIATION</a:t>
            </a:r>
            <a:br>
              <a:rPr lang="en-US" dirty="0" smtClean="0"/>
            </a:br>
            <a:r>
              <a:rPr lang="en-US" i="1" dirty="0" smtClean="0">
                <a:solidFill>
                  <a:schemeClr val="accent1">
                    <a:lumMod val="50000"/>
                  </a:schemeClr>
                </a:solidFill>
              </a:rPr>
              <a:t>Developing Independence</a:t>
            </a:r>
            <a:endParaRPr lang="en-US" i="1" dirty="0">
              <a:solidFill>
                <a:schemeClr val="accent1">
                  <a:lumMod val="50000"/>
                </a:schemeClr>
              </a:solidFill>
            </a:endParaRPr>
          </a:p>
        </p:txBody>
      </p:sp>
      <p:sp>
        <p:nvSpPr>
          <p:cNvPr id="3" name="Content Placeholder 2"/>
          <p:cNvSpPr>
            <a:spLocks noGrp="1"/>
          </p:cNvSpPr>
          <p:nvPr>
            <p:ph idx="1"/>
          </p:nvPr>
        </p:nvSpPr>
        <p:spPr/>
        <p:txBody>
          <a:bodyPr>
            <a:normAutofit fontScale="55000" lnSpcReduction="20000"/>
          </a:bodyPr>
          <a:lstStyle/>
          <a:p>
            <a:r>
              <a:rPr lang="en-US" dirty="0"/>
              <a:t>Create your own research niche/obtain a postdoc in a lab with research interests and skill sets outside your current lab to allow you to learn new skills and develop your own expertise or organize an external collaboration that teaches you new skills and allows you to publish outside your current research group. You want to gain skills that are required for your particular career goal (teaching experience, writing/</a:t>
            </a:r>
            <a:r>
              <a:rPr lang="en-US" dirty="0" err="1"/>
              <a:t>grantsmanship</a:t>
            </a:r>
            <a:r>
              <a:rPr lang="en-US" dirty="0"/>
              <a:t> skills, public speaking, job hunting, lab management training, mentoring)</a:t>
            </a:r>
          </a:p>
          <a:p>
            <a:r>
              <a:rPr lang="en-US" dirty="0"/>
              <a:t>Develop an independent identity outside of your research group/get involved in wider department, university or professional association groups so that people know you independently from your supervisor or research group. Take all opportunities to increase your visibility (attend conferences, meet with visiting scientists, interact with other grad students/postdocs/faculty, develop relationships with PIS other than your advisor). Seek multiple mentors that can help you hone your personal identity without relying exclusively upon the mentorship of your PI. </a:t>
            </a:r>
          </a:p>
          <a:p>
            <a:r>
              <a:rPr lang="en-US" dirty="0"/>
              <a:t>Hone the skills needed for independent research, for example: develop a research program that meets deadlines and produces results, designing projects for and supervising students, managing administrative duties, grant writing. </a:t>
            </a:r>
            <a:r>
              <a:rPr lang="en-US" i="1" dirty="0"/>
              <a:t>How do you gain these skills?</a:t>
            </a:r>
            <a:endParaRPr lang="en-US" dirty="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04471924"/>
      </p:ext>
    </p:extLst>
  </p:cSld>
  <p:clrMapOvr>
    <a:masterClrMapping/>
  </p:clrMapOvr>
  <mc:AlternateContent xmlns:mc="http://schemas.openxmlformats.org/markup-compatibility/2006" xmlns:p14="http://schemas.microsoft.com/office/powerpoint/2010/main">
    <mc:Choice Requires="p14">
      <p:transition spd="slow" p14:dur="2000" advTm="25077"/>
    </mc:Choice>
    <mc:Fallback xmlns="">
      <p:transition spd="slow" advTm="25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1" y="381000"/>
            <a:ext cx="8153038" cy="1044388"/>
          </a:xfrm>
        </p:spPr>
        <p:txBody>
          <a:bodyPr>
            <a:normAutofit fontScale="90000"/>
          </a:bodyPr>
          <a:lstStyle/>
          <a:p>
            <a:r>
              <a:rPr lang="en-US" dirty="0" smtClean="0"/>
              <a:t>WHEN SHOULD YOU START LOOKING?</a:t>
            </a:r>
            <a:endParaRPr lang="en-US" dirty="0"/>
          </a:p>
        </p:txBody>
      </p:sp>
      <p:pic>
        <p:nvPicPr>
          <p:cNvPr id="8" name="Picture 7"/>
          <p:cNvPicPr>
            <a:picLocks noChangeAspect="1"/>
          </p:cNvPicPr>
          <p:nvPr/>
        </p:nvPicPr>
        <p:blipFill>
          <a:blip r:embed="rId5"/>
          <a:stretch>
            <a:fillRect/>
          </a:stretch>
        </p:blipFill>
        <p:spPr>
          <a:xfrm>
            <a:off x="2363939" y="1834953"/>
            <a:ext cx="4416122" cy="4416122"/>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43767421"/>
      </p:ext>
    </p:extLst>
  </p:cSld>
  <p:clrMapOvr>
    <a:masterClrMapping/>
  </p:clrMapOvr>
  <mc:AlternateContent xmlns:mc="http://schemas.openxmlformats.org/markup-compatibility/2006" xmlns:p14="http://schemas.microsoft.com/office/powerpoint/2010/main">
    <mc:Choice Requires="p14">
      <p:transition spd="slow" p14:dur="2000" advTm="45170"/>
    </mc:Choice>
    <mc:Fallback xmlns="">
      <p:transition spd="slow" advTm="45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3751" y="4551829"/>
            <a:ext cx="8209429" cy="2124635"/>
          </a:xfrm>
        </p:spPr>
        <p:txBody>
          <a:bodyPr>
            <a:normAutofit/>
          </a:bodyPr>
          <a:lstStyle/>
          <a:p>
            <a:pPr marL="0" indent="0" algn="ctr">
              <a:buNone/>
            </a:pPr>
            <a:r>
              <a:rPr lang="en-US" sz="2800" dirty="0"/>
              <a:t>Its hard to think about your next career step and your career goals when you are overwhelmed with research, writing papers, edits, grant writing etc.</a:t>
            </a:r>
          </a:p>
        </p:txBody>
      </p:sp>
      <p:pic>
        <p:nvPicPr>
          <p:cNvPr id="4" name="Picture 3"/>
          <p:cNvPicPr>
            <a:picLocks noChangeAspect="1"/>
          </p:cNvPicPr>
          <p:nvPr/>
        </p:nvPicPr>
        <p:blipFill>
          <a:blip r:embed="rId5"/>
          <a:stretch>
            <a:fillRect/>
          </a:stretch>
        </p:blipFill>
        <p:spPr>
          <a:xfrm>
            <a:off x="1553133" y="363346"/>
            <a:ext cx="5896535" cy="3932989"/>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41519229"/>
      </p:ext>
    </p:extLst>
  </p:cSld>
  <p:clrMapOvr>
    <a:masterClrMapping/>
  </p:clrMapOvr>
  <mc:AlternateContent xmlns:mc="http://schemas.openxmlformats.org/markup-compatibility/2006" xmlns:p14="http://schemas.microsoft.com/office/powerpoint/2010/main">
    <mc:Choice Requires="p14">
      <p:transition spd="slow" p14:dur="2000" advTm="13530"/>
    </mc:Choice>
    <mc:Fallback xmlns="">
      <p:transition spd="slow" advTm="13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1">
                    <a:lumMod val="50000"/>
                  </a:schemeClr>
                </a:solidFill>
              </a:rPr>
              <a:t>AVOID THE “DEFAULT” POSTDOC WITH AN INTERNSHIP</a:t>
            </a:r>
            <a:endParaRPr lang="en-US" dirty="0">
              <a:solidFill>
                <a:schemeClr val="accent1">
                  <a:lumMod val="50000"/>
                </a:schemeClr>
              </a:solidFill>
            </a:endParaRPr>
          </a:p>
        </p:txBody>
      </p:sp>
      <p:sp>
        <p:nvSpPr>
          <p:cNvPr id="3" name="Content Placeholder 2"/>
          <p:cNvSpPr>
            <a:spLocks noGrp="1"/>
          </p:cNvSpPr>
          <p:nvPr>
            <p:ph idx="1"/>
          </p:nvPr>
        </p:nvSpPr>
        <p:spPr>
          <a:xfrm>
            <a:off x="934731" y="1958385"/>
            <a:ext cx="7893261" cy="4092792"/>
          </a:xfrm>
        </p:spPr>
        <p:txBody>
          <a:bodyPr>
            <a:normAutofit/>
          </a:bodyPr>
          <a:lstStyle/>
          <a:p>
            <a:pPr lvl="1"/>
            <a:r>
              <a:rPr lang="en-US" sz="2400" dirty="0"/>
              <a:t>All JHU PhD students are eligible for </a:t>
            </a:r>
            <a:r>
              <a:rPr lang="en-US" sz="2400" dirty="0" smtClean="0"/>
              <a:t>internships through the Biomedical Careers Initiative</a:t>
            </a:r>
            <a:endParaRPr lang="en-US" sz="2400" dirty="0"/>
          </a:p>
          <a:p>
            <a:pPr lvl="1"/>
            <a:r>
              <a:rPr lang="en-US" sz="2400" dirty="0"/>
              <a:t>Typically ~3 months</a:t>
            </a:r>
          </a:p>
          <a:p>
            <a:pPr lvl="1"/>
            <a:r>
              <a:rPr lang="en-US" sz="2400" dirty="0"/>
              <a:t>PAID (and includes health insurance)</a:t>
            </a:r>
          </a:p>
          <a:p>
            <a:pPr lvl="1"/>
            <a:r>
              <a:rPr lang="en-US" sz="2400" dirty="0"/>
              <a:t>Available summer, fall, and spring</a:t>
            </a:r>
          </a:p>
          <a:p>
            <a:pPr lvl="1"/>
            <a:r>
              <a:rPr lang="en-US" sz="2400" dirty="0"/>
              <a:t>Part-time and full-time</a:t>
            </a:r>
          </a:p>
          <a:p>
            <a:pPr lvl="1"/>
            <a:r>
              <a:rPr lang="en-US" sz="2400" dirty="0"/>
              <a:t>Contact Caroline Pounds or visit </a:t>
            </a:r>
            <a:r>
              <a:rPr lang="en-US" sz="2400" dirty="0">
                <a:hlinkClick r:id="rId5"/>
              </a:rPr>
              <a:t>http://bci.jhmi.edu/Internships</a:t>
            </a:r>
            <a:r>
              <a:rPr lang="en-US" sz="2400" dirty="0"/>
              <a:t> for more information</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4227184"/>
      </p:ext>
    </p:extLst>
  </p:cSld>
  <p:clrMapOvr>
    <a:masterClrMapping/>
  </p:clrMapOvr>
  <mc:AlternateContent xmlns:mc="http://schemas.openxmlformats.org/markup-compatibility/2006" xmlns:p14="http://schemas.microsoft.com/office/powerpoint/2010/main">
    <mc:Choice Requires="p14">
      <p:transition spd="slow" p14:dur="2000" advTm="45486"/>
    </mc:Choice>
    <mc:Fallback xmlns="">
      <p:transition spd="slow" advTm="45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299" y="550707"/>
            <a:ext cx="8447501" cy="1143000"/>
          </a:xfrm>
        </p:spPr>
        <p:txBody>
          <a:bodyPr>
            <a:normAutofit fontScale="90000"/>
          </a:bodyPr>
          <a:lstStyle/>
          <a:p>
            <a:r>
              <a:rPr lang="en-US" dirty="0" smtClean="0">
                <a:solidFill>
                  <a:srgbClr val="17375E"/>
                </a:solidFill>
              </a:rPr>
              <a:t>PARTICIPATE IN POSTDOCTORAL HIRING INTERVIEWS</a:t>
            </a:r>
            <a:endParaRPr lang="en-US" dirty="0">
              <a:solidFill>
                <a:srgbClr val="17375E"/>
              </a:solidFill>
            </a:endParaRPr>
          </a:p>
        </p:txBody>
      </p:sp>
      <p:sp>
        <p:nvSpPr>
          <p:cNvPr id="5" name="TextBox 4"/>
          <p:cNvSpPr txBox="1"/>
          <p:nvPr/>
        </p:nvSpPr>
        <p:spPr>
          <a:xfrm>
            <a:off x="365357" y="5870435"/>
            <a:ext cx="8525347" cy="523220"/>
          </a:xfrm>
          <a:prstGeom prst="rect">
            <a:avLst/>
          </a:prstGeom>
          <a:noFill/>
        </p:spPr>
        <p:txBody>
          <a:bodyPr wrap="none" rtlCol="0">
            <a:spAutoFit/>
          </a:bodyPr>
          <a:lstStyle/>
          <a:p>
            <a:r>
              <a:rPr lang="en-US" sz="2800" b="1" dirty="0" smtClean="0">
                <a:solidFill>
                  <a:srgbClr val="17375E"/>
                </a:solidFill>
              </a:rPr>
              <a:t>What did they do well that you would want to emulate</a:t>
            </a:r>
            <a:r>
              <a:rPr lang="en-US" sz="2800" b="1" i="1" dirty="0" smtClean="0">
                <a:solidFill>
                  <a:srgbClr val="17375E"/>
                </a:solidFill>
              </a:rPr>
              <a:t>?</a:t>
            </a:r>
            <a:endParaRPr lang="en-US" sz="2800" b="1" i="1" dirty="0">
              <a:solidFill>
                <a:srgbClr val="17375E"/>
              </a:solidFill>
            </a:endParaRPr>
          </a:p>
        </p:txBody>
      </p:sp>
      <p:pic>
        <p:nvPicPr>
          <p:cNvPr id="6" name="Picture 5"/>
          <p:cNvPicPr>
            <a:picLocks noChangeAspect="1"/>
          </p:cNvPicPr>
          <p:nvPr/>
        </p:nvPicPr>
        <p:blipFill>
          <a:blip r:embed="rId5"/>
          <a:stretch>
            <a:fillRect/>
          </a:stretch>
        </p:blipFill>
        <p:spPr>
          <a:xfrm>
            <a:off x="1963270" y="1947332"/>
            <a:ext cx="5242111" cy="3669478"/>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29510290"/>
      </p:ext>
    </p:extLst>
  </p:cSld>
  <p:clrMapOvr>
    <a:masterClrMapping/>
  </p:clrMapOvr>
  <mc:AlternateContent xmlns:mc="http://schemas.openxmlformats.org/markup-compatibility/2006" xmlns:p14="http://schemas.microsoft.com/office/powerpoint/2010/main">
    <mc:Choice Requires="p14">
      <p:transition spd="slow" p14:dur="2000" advTm="41593"/>
    </mc:Choice>
    <mc:Fallback xmlns="">
      <p:transition spd="slow" advTm="41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7375E"/>
                </a:solidFill>
              </a:rPr>
              <a:t>DEVELOP LIST OF POTENTIAL PIs</a:t>
            </a:r>
            <a:endParaRPr lang="en-US" b="1" dirty="0">
              <a:solidFill>
                <a:srgbClr val="17375E"/>
              </a:solidFill>
            </a:endParaRPr>
          </a:p>
        </p:txBody>
      </p:sp>
      <p:sp>
        <p:nvSpPr>
          <p:cNvPr id="3" name="Content Placeholder 2"/>
          <p:cNvSpPr>
            <a:spLocks noGrp="1"/>
          </p:cNvSpPr>
          <p:nvPr>
            <p:ph idx="1"/>
          </p:nvPr>
        </p:nvSpPr>
        <p:spPr>
          <a:xfrm>
            <a:off x="457200" y="1363849"/>
            <a:ext cx="8229600" cy="3866029"/>
          </a:xfrm>
        </p:spPr>
        <p:txBody>
          <a:bodyPr>
            <a:normAutofit fontScale="62500" lnSpcReduction="20000"/>
          </a:bodyPr>
          <a:lstStyle/>
          <a:p>
            <a:r>
              <a:rPr lang="en-US" dirty="0" smtClean="0"/>
              <a:t>Seek advise from your PI and committee members.  </a:t>
            </a:r>
          </a:p>
          <a:p>
            <a:r>
              <a:rPr lang="en-US" dirty="0" smtClean="0"/>
              <a:t>Engage with seminar speakers who visit Johns Hopkins or local universities.</a:t>
            </a:r>
          </a:p>
          <a:p>
            <a:r>
              <a:rPr lang="en-US" dirty="0" smtClean="0"/>
              <a:t>Connect with potential PIs at conferences or when they visit Johns Hopkins for seminars.</a:t>
            </a:r>
            <a:r>
              <a:rPr lang="en-US" dirty="0"/>
              <a:t> Observe their interactions, is the PI introducing </a:t>
            </a:r>
            <a:r>
              <a:rPr lang="en-US" dirty="0" smtClean="0"/>
              <a:t>their </a:t>
            </a:r>
            <a:r>
              <a:rPr lang="en-US" dirty="0"/>
              <a:t>lab </a:t>
            </a:r>
            <a:r>
              <a:rPr lang="en-US" dirty="0" smtClean="0"/>
              <a:t>members at conferences? How do they interact with trainees asking questions at seminars or conferences?</a:t>
            </a:r>
          </a:p>
          <a:p>
            <a:r>
              <a:rPr lang="en-US" dirty="0" smtClean="0"/>
              <a:t>Invite a PI of interest to to give a seminar in your department.</a:t>
            </a:r>
          </a:p>
          <a:p>
            <a:r>
              <a:rPr lang="en-US" dirty="0" smtClean="0"/>
              <a:t>Read literature in fields of interest and list PIs whose work excites you.</a:t>
            </a:r>
          </a:p>
          <a:p>
            <a:r>
              <a:rPr lang="en-US" dirty="0" smtClean="0"/>
              <a:t>If you are interested in a non academic  institution, whether government or industry, speak with their Postdoctoral Fellows office and ask which researchers are working in your area of interest.  Share your interest in engaging in a postdoc at their institution.</a:t>
            </a:r>
          </a:p>
          <a:p>
            <a:endParaRPr lang="en-US" dirty="0" smtClean="0"/>
          </a:p>
        </p:txBody>
      </p:sp>
      <p:sp>
        <p:nvSpPr>
          <p:cNvPr id="4" name="TextBox 3"/>
          <p:cNvSpPr txBox="1"/>
          <p:nvPr/>
        </p:nvSpPr>
        <p:spPr>
          <a:xfrm>
            <a:off x="820271" y="5103159"/>
            <a:ext cx="6662145" cy="369332"/>
          </a:xfrm>
          <a:prstGeom prst="rect">
            <a:avLst/>
          </a:prstGeom>
          <a:noFill/>
        </p:spPr>
        <p:txBody>
          <a:bodyPr wrap="none" rtlCol="0">
            <a:spAutoFit/>
          </a:bodyPr>
          <a:lstStyle/>
          <a:p>
            <a:r>
              <a:rPr lang="en-US" i="1" dirty="0" smtClean="0">
                <a:solidFill>
                  <a:schemeClr val="accent1">
                    <a:lumMod val="50000"/>
                  </a:schemeClr>
                </a:solidFill>
              </a:rPr>
              <a:t>Tip: Schedule evaluation of at least one PI a month on your calendar. </a:t>
            </a:r>
            <a:endParaRPr lang="en-US" i="1" dirty="0">
              <a:solidFill>
                <a:schemeClr val="accent1">
                  <a:lumMod val="50000"/>
                </a:schemeClr>
              </a:solidFill>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75273469"/>
      </p:ext>
    </p:extLst>
  </p:cSld>
  <p:clrMapOvr>
    <a:masterClrMapping/>
  </p:clrMapOvr>
  <mc:AlternateContent xmlns:mc="http://schemas.openxmlformats.org/markup-compatibility/2006" xmlns:p14="http://schemas.microsoft.com/office/powerpoint/2010/main">
    <mc:Choice Requires="p14">
      <p:transition spd="slow" p14:dur="2000" advTm="71064"/>
    </mc:Choice>
    <mc:Fallback xmlns="">
      <p:transition spd="slow" advTm="71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098" y="237591"/>
            <a:ext cx="7583487" cy="1044388"/>
          </a:xfrm>
        </p:spPr>
        <p:txBody>
          <a:bodyPr>
            <a:normAutofit/>
          </a:bodyPr>
          <a:lstStyle/>
          <a:p>
            <a:r>
              <a:rPr lang="en-US" dirty="0" smtClean="0"/>
              <a:t>WHAT IS YOUR CAREER GOAL?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1311311"/>
              </p:ext>
            </p:extLst>
          </p:nvPr>
        </p:nvGraphicFramePr>
        <p:xfrm>
          <a:off x="364249" y="1425388"/>
          <a:ext cx="8415502" cy="4969627"/>
        </p:xfrm>
        <a:graphic>
          <a:graphicData uri="http://schemas.openxmlformats.org/drawingml/2006/table">
            <a:tbl>
              <a:tblPr firstRow="1" bandRow="1">
                <a:tableStyleId>{5C22544A-7EE6-4342-B048-85BDC9FD1C3A}</a:tableStyleId>
              </a:tblPr>
              <a:tblGrid>
                <a:gridCol w="4207751"/>
                <a:gridCol w="4207751"/>
              </a:tblGrid>
              <a:tr h="2188884">
                <a:tc>
                  <a:txBody>
                    <a:bodyPr/>
                    <a:lstStyle/>
                    <a:p>
                      <a:r>
                        <a:rPr lang="en-US" dirty="0" smtClean="0"/>
                        <a:t>ACADEMIC RESEARCH CAREER</a:t>
                      </a:r>
                    </a:p>
                    <a:p>
                      <a:r>
                        <a:rPr lang="en-US" dirty="0" smtClean="0"/>
                        <a:t>Project that will yield independent research </a:t>
                      </a:r>
                    </a:p>
                    <a:p>
                      <a:r>
                        <a:rPr lang="en-US" dirty="0" smtClean="0"/>
                        <a:t>Opportunity for</a:t>
                      </a:r>
                      <a:r>
                        <a:rPr lang="en-US" baseline="0" dirty="0" smtClean="0"/>
                        <a:t> high impact paper</a:t>
                      </a:r>
                    </a:p>
                    <a:p>
                      <a:r>
                        <a:rPr lang="en-US" baseline="0" dirty="0" smtClean="0"/>
                        <a:t>K Award mentorship</a:t>
                      </a:r>
                      <a:endParaRPr lang="en-US" dirty="0"/>
                    </a:p>
                  </a:txBody>
                  <a:tcPr/>
                </a:tc>
                <a:tc>
                  <a:txBody>
                    <a:bodyPr/>
                    <a:lstStyle/>
                    <a:p>
                      <a:r>
                        <a:rPr lang="en-US" dirty="0" smtClean="0"/>
                        <a:t>ACADEMIC TEACHING CAREER</a:t>
                      </a:r>
                    </a:p>
                    <a:p>
                      <a:r>
                        <a:rPr lang="en-US" dirty="0" smtClean="0"/>
                        <a:t>Research that</a:t>
                      </a:r>
                      <a:r>
                        <a:rPr lang="en-US" baseline="0" dirty="0" smtClean="0"/>
                        <a:t> engages undergraduates</a:t>
                      </a:r>
                    </a:p>
                    <a:p>
                      <a:r>
                        <a:rPr lang="en-US" baseline="0" dirty="0" smtClean="0"/>
                        <a:t>Affordable model system</a:t>
                      </a:r>
                    </a:p>
                    <a:p>
                      <a:r>
                        <a:rPr lang="en-US" baseline="0" dirty="0" smtClean="0"/>
                        <a:t>Teaching opportunities</a:t>
                      </a:r>
                    </a:p>
                    <a:p>
                      <a:r>
                        <a:rPr lang="en-US" baseline="0" dirty="0" smtClean="0"/>
                        <a:t>Pedagogy training</a:t>
                      </a:r>
                      <a:endParaRPr lang="en-US" dirty="0"/>
                    </a:p>
                  </a:txBody>
                  <a:tcPr/>
                </a:tc>
              </a:tr>
              <a:tr h="2780743">
                <a:tc>
                  <a:txBody>
                    <a:bodyPr/>
                    <a:lstStyle/>
                    <a:p>
                      <a:r>
                        <a:rPr lang="en-US" b="1" dirty="0" smtClean="0"/>
                        <a:t>BIOTECH/PHARMA</a:t>
                      </a:r>
                    </a:p>
                    <a:p>
                      <a:r>
                        <a:rPr lang="en-US" dirty="0" smtClean="0"/>
                        <a:t>Translational project </a:t>
                      </a:r>
                    </a:p>
                    <a:p>
                      <a:r>
                        <a:rPr lang="en-US" dirty="0" smtClean="0"/>
                        <a:t>Industry</a:t>
                      </a:r>
                      <a:r>
                        <a:rPr lang="en-US" baseline="0" dirty="0" smtClean="0"/>
                        <a:t> relevant skills</a:t>
                      </a:r>
                    </a:p>
                    <a:p>
                      <a:r>
                        <a:rPr lang="en-US" baseline="0" dirty="0" smtClean="0"/>
                        <a:t>Location near biotech hub</a:t>
                      </a:r>
                    </a:p>
                    <a:p>
                      <a:r>
                        <a:rPr lang="en-US" baseline="0" dirty="0" smtClean="0"/>
                        <a:t>PI with industry ties</a:t>
                      </a:r>
                    </a:p>
                    <a:p>
                      <a:r>
                        <a:rPr lang="en-US" dirty="0" smtClean="0"/>
                        <a:t>Project amenable to industry</a:t>
                      </a:r>
                      <a:r>
                        <a:rPr lang="en-US" baseline="0" dirty="0" smtClean="0"/>
                        <a:t> collaborations or partnership</a:t>
                      </a:r>
                      <a:endParaRPr lang="en-US" dirty="0"/>
                    </a:p>
                  </a:txBody>
                  <a:tcPr/>
                </a:tc>
                <a:tc>
                  <a:txBody>
                    <a:bodyPr/>
                    <a:lstStyle/>
                    <a:p>
                      <a:r>
                        <a:rPr lang="en-US" b="1" dirty="0" smtClean="0"/>
                        <a:t>UNDECIDED</a:t>
                      </a:r>
                    </a:p>
                    <a:p>
                      <a:r>
                        <a:rPr lang="en-US" dirty="0" smtClean="0"/>
                        <a:t>Project</a:t>
                      </a:r>
                      <a:r>
                        <a:rPr lang="en-US" baseline="0" dirty="0" smtClean="0"/>
                        <a:t> that will </a:t>
                      </a:r>
                      <a:r>
                        <a:rPr lang="en-US" baseline="0" dirty="0" err="1" smtClean="0"/>
                        <a:t>yeild</a:t>
                      </a:r>
                      <a:r>
                        <a:rPr lang="en-US" baseline="0" dirty="0" smtClean="0"/>
                        <a:t> independent research</a:t>
                      </a:r>
                    </a:p>
                    <a:p>
                      <a:r>
                        <a:rPr lang="en-US" baseline="0" dirty="0" smtClean="0"/>
                        <a:t>University with excellent Postdoctoral Association and career support</a:t>
                      </a:r>
                      <a:endParaRPr lang="en-US" dirty="0"/>
                    </a:p>
                  </a:txBody>
                  <a:tcPr/>
                </a:tc>
              </a:tr>
            </a:tbl>
          </a:graphicData>
        </a:graphic>
      </p:graphicFrame>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6259926"/>
      </p:ext>
    </p:extLst>
  </p:cSld>
  <p:clrMapOvr>
    <a:masterClrMapping/>
  </p:clrMapOvr>
  <mc:AlternateContent xmlns:mc="http://schemas.openxmlformats.org/markup-compatibility/2006" xmlns:p14="http://schemas.microsoft.com/office/powerpoint/2010/main">
    <mc:Choice Requires="p14">
      <p:transition spd="slow" p14:dur="2000" advTm="77073"/>
    </mc:Choice>
    <mc:Fallback xmlns="">
      <p:transition spd="slow" advTm="77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solidFill>
                  <a:srgbClr val="17375E"/>
                </a:solidFill>
              </a:rPr>
              <a:t> WHY DO YOU WANT A POSTDOC?</a:t>
            </a:r>
            <a:endParaRPr lang="en-US" sz="4000" b="1" dirty="0">
              <a:solidFill>
                <a:srgbClr val="17375E"/>
              </a:solidFill>
            </a:endParaRPr>
          </a:p>
        </p:txBody>
      </p:sp>
      <p:sp>
        <p:nvSpPr>
          <p:cNvPr id="3" name="Content Placeholder 2"/>
          <p:cNvSpPr>
            <a:spLocks noGrp="1"/>
          </p:cNvSpPr>
          <p:nvPr>
            <p:ph idx="1"/>
          </p:nvPr>
        </p:nvSpPr>
        <p:spPr/>
        <p:txBody>
          <a:bodyPr>
            <a:normAutofit fontScale="92500" lnSpcReduction="10000"/>
          </a:bodyPr>
          <a:lstStyle/>
          <a:p>
            <a:r>
              <a:rPr lang="en-US" dirty="0" smtClean="0"/>
              <a:t>Are you getting a postdoc to develop new skills?</a:t>
            </a:r>
          </a:p>
          <a:p>
            <a:r>
              <a:rPr lang="en-US" dirty="0" smtClean="0"/>
              <a:t>Is your main goal to publish?</a:t>
            </a:r>
          </a:p>
          <a:p>
            <a:r>
              <a:rPr lang="en-US" dirty="0" smtClean="0"/>
              <a:t>Are you getting a postdoc to further develop existing skills?</a:t>
            </a:r>
          </a:p>
          <a:p>
            <a:r>
              <a:rPr lang="en-US" dirty="0" smtClean="0"/>
              <a:t>Do you want to stay in academia or are you also considering industry?</a:t>
            </a:r>
          </a:p>
          <a:p>
            <a:r>
              <a:rPr lang="en-US" dirty="0" smtClean="0"/>
              <a:t>Do you want to focus on research, teaching or a combination?</a:t>
            </a:r>
          </a:p>
          <a:p>
            <a:r>
              <a:rPr lang="en-US" dirty="0" smtClean="0"/>
              <a:t>Do you need grant writing support?</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5112868"/>
      </p:ext>
    </p:extLst>
  </p:cSld>
  <p:clrMapOvr>
    <a:masterClrMapping/>
  </p:clrMapOvr>
  <mc:AlternateContent xmlns:mc="http://schemas.openxmlformats.org/markup-compatibility/2006" xmlns:p14="http://schemas.microsoft.com/office/powerpoint/2010/main">
    <mc:Choice Requires="p14">
      <p:transition spd="slow" p14:dur="2000" advTm="13511"/>
    </mc:Choice>
    <mc:Fallback xmlns="">
      <p:transition spd="slow" advTm="13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2138</TotalTime>
  <Words>3462</Words>
  <Application>Microsoft Macintosh PowerPoint</Application>
  <PresentationFormat>On-screen Show (4:3)</PresentationFormat>
  <Paragraphs>253</Paragraphs>
  <Slides>23</Slides>
  <Notes>23</Notes>
  <HiddenSlides>0</HiddenSlides>
  <MMClips>23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Calibri</vt:lpstr>
      <vt:lpstr>Mangal</vt:lpstr>
      <vt:lpstr>Arial</vt:lpstr>
      <vt:lpstr>Office Theme</vt:lpstr>
      <vt:lpstr>Finding the Right Postdoc</vt:lpstr>
      <vt:lpstr>THE POSTDOC</vt:lpstr>
      <vt:lpstr>WHEN SHOULD YOU START LOOKING?</vt:lpstr>
      <vt:lpstr>PowerPoint Presentation</vt:lpstr>
      <vt:lpstr>AVOID THE “DEFAULT” POSTDOC WITH AN INTERNSHIP</vt:lpstr>
      <vt:lpstr>PARTICIPATE IN POSTDOCTORAL HIRING INTERVIEWS</vt:lpstr>
      <vt:lpstr>DEVELOP LIST OF POTENTIAL PIs</vt:lpstr>
      <vt:lpstr>WHAT IS YOUR CAREER GOAL?</vt:lpstr>
      <vt:lpstr> WHY DO YOU WANT A POSTDOC?</vt:lpstr>
      <vt:lpstr>FINDING THE RIGHT LAB</vt:lpstr>
      <vt:lpstr>FAMOUS PI</vt:lpstr>
      <vt:lpstr>FINDING POSITIONS</vt:lpstr>
      <vt:lpstr>Cover Letter or Email Try and have someone introduce you</vt:lpstr>
      <vt:lpstr>Preparing for Interview</vt:lpstr>
      <vt:lpstr>Postdoc Interview Expect a full day of interviewing</vt:lpstr>
      <vt:lpstr>QUESTIONS TO ASK</vt:lpstr>
      <vt:lpstr>Choosing the right PI</vt:lpstr>
      <vt:lpstr>How much does a postdoc actually make?</vt:lpstr>
      <vt:lpstr>INDUSTRY POSTDOCS</vt:lpstr>
      <vt:lpstr>Industry Postdocs</vt:lpstr>
      <vt:lpstr>NON-DEGREE GRANTING INSTITUTIONS</vt:lpstr>
      <vt:lpstr>NON-TRADITIONAL POSTDOCTORAL FELLOWSHIPS</vt:lpstr>
      <vt:lpstr>NATIONAL POSTDOC ASSOCIATION Developing Independence</vt:lpstr>
    </vt:vector>
  </TitlesOfParts>
  <Company>NIH</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the Right Postdoc</dc:title>
  <dc:creator>Patricia Phelps</dc:creator>
  <cp:lastModifiedBy>Microsoft Office User</cp:lastModifiedBy>
  <cp:revision>34</cp:revision>
  <dcterms:created xsi:type="dcterms:W3CDTF">2018-06-11T02:05:17Z</dcterms:created>
  <dcterms:modified xsi:type="dcterms:W3CDTF">2018-07-26T19:14:08Z</dcterms:modified>
</cp:coreProperties>
</file>